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57" r:id="rId3"/>
    <p:sldId id="258" r:id="rId4"/>
    <p:sldId id="259" r:id="rId5"/>
    <p:sldId id="276" r:id="rId6"/>
    <p:sldId id="265" r:id="rId7"/>
    <p:sldId id="294" r:id="rId8"/>
    <p:sldId id="264" r:id="rId9"/>
    <p:sldId id="266" r:id="rId10"/>
    <p:sldId id="295" r:id="rId11"/>
    <p:sldId id="296" r:id="rId12"/>
    <p:sldId id="297" r:id="rId13"/>
    <p:sldId id="298" r:id="rId14"/>
    <p:sldId id="302" r:id="rId15"/>
    <p:sldId id="299" r:id="rId16"/>
    <p:sldId id="300" r:id="rId17"/>
    <p:sldId id="301" r:id="rId18"/>
    <p:sldId id="268" r:id="rId19"/>
    <p:sldId id="274" r:id="rId20"/>
    <p:sldId id="277" r:id="rId21"/>
    <p:sldId id="278" r:id="rId22"/>
    <p:sldId id="282" r:id="rId23"/>
    <p:sldId id="281" r:id="rId24"/>
    <p:sldId id="283" r:id="rId25"/>
    <p:sldId id="303" r:id="rId26"/>
    <p:sldId id="280" r:id="rId27"/>
    <p:sldId id="279" r:id="rId28"/>
    <p:sldId id="284" r:id="rId29"/>
    <p:sldId id="285" r:id="rId30"/>
    <p:sldId id="304" r:id="rId31"/>
    <p:sldId id="305" r:id="rId32"/>
    <p:sldId id="306" r:id="rId33"/>
    <p:sldId id="307" r:id="rId34"/>
    <p:sldId id="286" r:id="rId35"/>
    <p:sldId id="289" r:id="rId36"/>
    <p:sldId id="290" r:id="rId37"/>
    <p:sldId id="291" r:id="rId38"/>
    <p:sldId id="292" r:id="rId39"/>
    <p:sldId id="293"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22.02.2017</a:t>
            </a:fld>
            <a:endParaRPr lang="tr-TR"/>
          </a:p>
        </p:txBody>
      </p:sp>
      <p:sp>
        <p:nvSpPr>
          <p:cNvPr id="8" name="Slide Number Placeholder 7"/>
          <p:cNvSpPr>
            <a:spLocks noGrp="1"/>
          </p:cNvSpPr>
          <p:nvPr>
            <p:ph type="sldNum" sz="quarter" idx="11"/>
          </p:nvPr>
        </p:nvSpPr>
        <p:spPr/>
        <p:txBody>
          <a:bodyPr/>
          <a:lstStyle/>
          <a:p>
            <a:fld id="{F302176B-0E47-46AC-8F43-DAB4B8A37D0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22.02.2017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8"/>
          <p:cNvSpPr>
            <a:spLocks noGrp="1"/>
          </p:cNvSpPr>
          <p:nvPr>
            <p:ph type="title"/>
          </p:nvPr>
        </p:nvSpPr>
        <p:spPr>
          <a:xfrm>
            <a:off x="914400" y="1544715"/>
            <a:ext cx="7315200" cy="1154097"/>
          </a:xfrm>
        </p:spPr>
        <p:txBody>
          <a:bodyPr/>
          <a:lstStyle/>
          <a:p>
            <a:r>
              <a:rPr lang="tr-TR" smtClean="0"/>
              <a:t>Asıl başlık stili için tıklatın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22.02.2017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a:xfrm>
            <a:off x="914400" y="1544715"/>
            <a:ext cx="7315200" cy="1154097"/>
          </a:xfrm>
        </p:spPr>
        <p:txBody>
          <a:bodyPr/>
          <a:lstStyle/>
          <a:p>
            <a:r>
              <a:rPr lang="tr-TR" smtClean="0"/>
              <a:t>Asıl başlık stili için tıklatın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22.02.2017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22.02.2017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tr-TR" smtClean="0"/>
              <a:t>Asıl başlık stili için tıklatın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23720DD-5B6D-40BF-8493-A6B52D484E6B}" type="datetimeFigureOut">
              <a:rPr lang="tr-TR" smtClean="0"/>
              <a:t>22.02.2017</a:t>
            </a:fld>
            <a:endParaRPr lang="tr-T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tr-TR"/>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eba.gov.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06302" y="305361"/>
            <a:ext cx="6063904" cy="1077218"/>
          </a:xfrm>
          <a:prstGeom prst="rect">
            <a:avLst/>
          </a:prstGeom>
          <a:noFill/>
        </p:spPr>
        <p:txBody>
          <a:bodyPr wrap="none" rtlCol="0">
            <a:spAutoFit/>
          </a:bodyPr>
          <a:lstStyle/>
          <a:p>
            <a:pPr algn="ctr"/>
            <a:r>
              <a:rPr lang="tr-TR" sz="3200" b="1" dirty="0" smtClean="0">
                <a:latin typeface="Arial Black" pitchFamily="34" charset="0"/>
                <a:cs typeface="Arial" pitchFamily="34" charset="0"/>
              </a:rPr>
              <a:t>EĞİTİM BİLİŞİM AĞI (EBA)</a:t>
            </a:r>
          </a:p>
          <a:p>
            <a:pPr algn="ctr"/>
            <a:r>
              <a:rPr lang="tr-TR" sz="3200" b="1" dirty="0" smtClean="0">
                <a:latin typeface="Arial Black" pitchFamily="34" charset="0"/>
                <a:cs typeface="Arial" pitchFamily="34" charset="0"/>
              </a:rPr>
              <a:t>TANITIM TOPLANTISI</a:t>
            </a:r>
            <a:endParaRPr lang="tr-TR" sz="3200" b="1" dirty="0">
              <a:latin typeface="Arial Black" pitchFamily="34" charset="0"/>
              <a:cs typeface="Arial" pitchFamily="34" charset="0"/>
            </a:endParaRPr>
          </a:p>
        </p:txBody>
      </p:sp>
      <p:pic>
        <p:nvPicPr>
          <p:cNvPr id="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03022" y="1619900"/>
            <a:ext cx="6470463" cy="481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02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245860" cy="646331"/>
          </a:xfrm>
          <a:prstGeom prst="rect">
            <a:avLst/>
          </a:prstGeom>
          <a:noFill/>
        </p:spPr>
        <p:txBody>
          <a:bodyPr wrap="none" rtlCol="0">
            <a:spAutoFit/>
          </a:bodyPr>
          <a:lstStyle/>
          <a:p>
            <a:r>
              <a:rPr lang="tr-TR" sz="3600" b="1" dirty="0" smtClean="0"/>
              <a:t>1. EBA </a:t>
            </a:r>
            <a:r>
              <a:rPr lang="tr-TR" sz="3600" b="1" dirty="0" smtClean="0"/>
              <a:t>DERS - Menüler</a:t>
            </a:r>
            <a:endParaRPr lang="tr-TR" sz="3600" dirty="0"/>
          </a:p>
        </p:txBody>
      </p:sp>
      <p:sp>
        <p:nvSpPr>
          <p:cNvPr id="3" name="Metin kutusu 2"/>
          <p:cNvSpPr txBox="1"/>
          <p:nvPr/>
        </p:nvSpPr>
        <p:spPr>
          <a:xfrm>
            <a:off x="251520" y="1268760"/>
            <a:ext cx="8640960" cy="1815882"/>
          </a:xfrm>
          <a:prstGeom prst="rect">
            <a:avLst/>
          </a:prstGeom>
          <a:noFill/>
        </p:spPr>
        <p:txBody>
          <a:bodyPr wrap="square" rtlCol="0">
            <a:spAutoFit/>
          </a:bodyPr>
          <a:lstStyle/>
          <a:p>
            <a:pPr algn="just"/>
            <a:r>
              <a:rPr lang="tr-TR" sz="2800" dirty="0" smtClean="0">
                <a:solidFill>
                  <a:schemeClr val="tx2"/>
                </a:solidFill>
              </a:rPr>
              <a:t>EBA </a:t>
            </a:r>
            <a:r>
              <a:rPr lang="tr-TR" sz="2800" dirty="0">
                <a:solidFill>
                  <a:schemeClr val="tx2"/>
                </a:solidFill>
              </a:rPr>
              <a:t>Ders </a:t>
            </a:r>
            <a:r>
              <a:rPr lang="tr-TR" sz="2800" dirty="0" smtClean="0">
                <a:solidFill>
                  <a:schemeClr val="tx2"/>
                </a:solidFill>
              </a:rPr>
              <a:t>sayfasında sol menüde;</a:t>
            </a:r>
          </a:p>
          <a:p>
            <a:pPr marL="914400" lvl="1" indent="-457200" algn="just">
              <a:buFont typeface="Arial" pitchFamily="34" charset="0"/>
              <a:buChar char="•"/>
            </a:pPr>
            <a:r>
              <a:rPr lang="tr-TR" sz="2800" dirty="0" smtClean="0">
                <a:solidFill>
                  <a:schemeClr val="tx2"/>
                </a:solidFill>
              </a:rPr>
              <a:t>Duvarım</a:t>
            </a:r>
          </a:p>
          <a:p>
            <a:pPr marL="914400" lvl="1" indent="-457200" algn="just">
              <a:buFont typeface="Arial" pitchFamily="34" charset="0"/>
              <a:buChar char="•"/>
            </a:pPr>
            <a:r>
              <a:rPr lang="tr-TR" sz="2800" dirty="0" smtClean="0">
                <a:solidFill>
                  <a:schemeClr val="tx2"/>
                </a:solidFill>
              </a:rPr>
              <a:t>Dersler (Konular, Sınavlar, Çalışmalarım)</a:t>
            </a:r>
          </a:p>
          <a:p>
            <a:pPr marL="914400" lvl="1" indent="-457200" algn="just">
              <a:buFont typeface="Arial" pitchFamily="34" charset="0"/>
              <a:buChar char="•"/>
            </a:pPr>
            <a:r>
              <a:rPr lang="tr-TR" sz="2800" dirty="0" smtClean="0">
                <a:solidFill>
                  <a:schemeClr val="tx2"/>
                </a:solidFill>
              </a:rPr>
              <a:t>Sınıfım ve Gruplarım yer alır.</a:t>
            </a:r>
            <a:endParaRPr lang="tr-TR" sz="2800" dirty="0">
              <a:solidFill>
                <a:schemeClr val="tx2"/>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2996" b="50000"/>
          <a:stretch/>
        </p:blipFill>
        <p:spPr bwMode="auto">
          <a:xfrm>
            <a:off x="3347864" y="3140968"/>
            <a:ext cx="2376264" cy="362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79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322804" cy="646331"/>
          </a:xfrm>
          <a:prstGeom prst="rect">
            <a:avLst/>
          </a:prstGeom>
          <a:noFill/>
        </p:spPr>
        <p:txBody>
          <a:bodyPr wrap="none" rtlCol="0">
            <a:spAutoFit/>
          </a:bodyPr>
          <a:lstStyle/>
          <a:p>
            <a:r>
              <a:rPr lang="tr-TR" sz="3600" b="1" dirty="0" smtClean="0"/>
              <a:t>1. EBA </a:t>
            </a:r>
            <a:r>
              <a:rPr lang="tr-TR" sz="3600" b="1" dirty="0" smtClean="0"/>
              <a:t>DERS - Duvarım</a:t>
            </a:r>
            <a:endParaRPr lang="tr-TR" sz="3600" dirty="0"/>
          </a:p>
        </p:txBody>
      </p:sp>
      <p:sp>
        <p:nvSpPr>
          <p:cNvPr id="3" name="Metin kutusu 2"/>
          <p:cNvSpPr txBox="1"/>
          <p:nvPr/>
        </p:nvSpPr>
        <p:spPr>
          <a:xfrm>
            <a:off x="251520" y="1268760"/>
            <a:ext cx="8640960" cy="1815882"/>
          </a:xfrm>
          <a:prstGeom prst="rect">
            <a:avLst/>
          </a:prstGeom>
          <a:noFill/>
        </p:spPr>
        <p:txBody>
          <a:bodyPr wrap="square" rtlCol="0">
            <a:spAutoFit/>
          </a:bodyPr>
          <a:lstStyle/>
          <a:p>
            <a:pPr algn="just"/>
            <a:r>
              <a:rPr lang="tr-TR" sz="2800" dirty="0" smtClean="0">
                <a:solidFill>
                  <a:schemeClr val="tx2"/>
                </a:solidFill>
              </a:rPr>
              <a:t>Arkadaşlarınız ve öğretmenlerinizle fikir, tartışma ve oylama paylaşabilmenize ve bu paylaşımlar üzerinde yorumlar yapabilmenize imkan sağlar. Sağ taraftaki takvim ile de güncel etkinlikleri takip edebilirsiniz.</a:t>
            </a:r>
            <a:endParaRPr lang="tr-TR" sz="2800" dirty="0" smtClean="0">
              <a:solidFill>
                <a:schemeClr val="tx2"/>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276"/>
          <a:stretch/>
        </p:blipFill>
        <p:spPr bwMode="auto">
          <a:xfrm>
            <a:off x="272937" y="3068960"/>
            <a:ext cx="861954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016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066323" cy="646331"/>
          </a:xfrm>
          <a:prstGeom prst="rect">
            <a:avLst/>
          </a:prstGeom>
          <a:noFill/>
        </p:spPr>
        <p:txBody>
          <a:bodyPr wrap="none" rtlCol="0">
            <a:spAutoFit/>
          </a:bodyPr>
          <a:lstStyle/>
          <a:p>
            <a:r>
              <a:rPr lang="tr-TR" sz="3600" b="1" dirty="0" smtClean="0"/>
              <a:t>1. EBA </a:t>
            </a:r>
            <a:r>
              <a:rPr lang="tr-TR" sz="3600" b="1" dirty="0" smtClean="0"/>
              <a:t>DERS - Dersler</a:t>
            </a:r>
            <a:endParaRPr lang="tr-TR" sz="3600" dirty="0"/>
          </a:p>
        </p:txBody>
      </p:sp>
      <p:sp>
        <p:nvSpPr>
          <p:cNvPr id="3" name="Metin kutusu 2"/>
          <p:cNvSpPr txBox="1"/>
          <p:nvPr/>
        </p:nvSpPr>
        <p:spPr>
          <a:xfrm>
            <a:off x="251520" y="1268760"/>
            <a:ext cx="8640960" cy="954107"/>
          </a:xfrm>
          <a:prstGeom prst="rect">
            <a:avLst/>
          </a:prstGeom>
          <a:noFill/>
        </p:spPr>
        <p:txBody>
          <a:bodyPr wrap="square" rtlCol="0">
            <a:spAutoFit/>
          </a:bodyPr>
          <a:lstStyle/>
          <a:p>
            <a:pPr algn="just"/>
            <a:r>
              <a:rPr lang="tr-TR" sz="2800" dirty="0" smtClean="0">
                <a:solidFill>
                  <a:schemeClr val="tx2"/>
                </a:solidFill>
              </a:rPr>
              <a:t>Çalışma yapılmak istenen derse ait sınıf ve ders bilgisi buradan seçilir.</a:t>
            </a:r>
            <a:endParaRPr lang="tr-TR" sz="2800" dirty="0">
              <a:solidFill>
                <a:schemeClr val="tx2"/>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842" y="2596259"/>
            <a:ext cx="8577638" cy="356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31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220212" cy="646331"/>
          </a:xfrm>
          <a:prstGeom prst="rect">
            <a:avLst/>
          </a:prstGeom>
          <a:noFill/>
        </p:spPr>
        <p:txBody>
          <a:bodyPr wrap="none" rtlCol="0">
            <a:spAutoFit/>
          </a:bodyPr>
          <a:lstStyle/>
          <a:p>
            <a:r>
              <a:rPr lang="tr-TR" sz="3600" b="1" dirty="0" smtClean="0"/>
              <a:t>1. EBA </a:t>
            </a:r>
            <a:r>
              <a:rPr lang="tr-TR" sz="3600" b="1" dirty="0" smtClean="0"/>
              <a:t>DERS - Konular</a:t>
            </a:r>
            <a:endParaRPr lang="tr-TR" sz="3600" dirty="0"/>
          </a:p>
        </p:txBody>
      </p:sp>
      <p:sp>
        <p:nvSpPr>
          <p:cNvPr id="3" name="Metin kutusu 2"/>
          <p:cNvSpPr txBox="1"/>
          <p:nvPr/>
        </p:nvSpPr>
        <p:spPr>
          <a:xfrm>
            <a:off x="251520" y="1268760"/>
            <a:ext cx="8640960" cy="954107"/>
          </a:xfrm>
          <a:prstGeom prst="rect">
            <a:avLst/>
          </a:prstGeom>
          <a:noFill/>
        </p:spPr>
        <p:txBody>
          <a:bodyPr wrap="square" rtlCol="0">
            <a:spAutoFit/>
          </a:bodyPr>
          <a:lstStyle/>
          <a:p>
            <a:pPr algn="just"/>
            <a:r>
              <a:rPr lang="tr-TR" sz="2800" dirty="0" smtClean="0">
                <a:solidFill>
                  <a:schemeClr val="tx2"/>
                </a:solidFill>
              </a:rPr>
              <a:t>Sınıf ve ders seçiminin ardından o derse ait konulara ulaşılır. Çalışılacak konu seçimi buradan yapılır.</a:t>
            </a:r>
            <a:endParaRPr lang="tr-TR" sz="28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65" y="2564904"/>
            <a:ext cx="8754223" cy="407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09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4963731" cy="646331"/>
          </a:xfrm>
          <a:prstGeom prst="rect">
            <a:avLst/>
          </a:prstGeom>
          <a:noFill/>
        </p:spPr>
        <p:txBody>
          <a:bodyPr wrap="none" rtlCol="0">
            <a:spAutoFit/>
          </a:bodyPr>
          <a:lstStyle/>
          <a:p>
            <a:r>
              <a:rPr lang="tr-TR" sz="3600" b="1" dirty="0" smtClean="0"/>
              <a:t>1. EBA </a:t>
            </a:r>
            <a:r>
              <a:rPr lang="tr-TR" sz="3600" b="1" dirty="0" smtClean="0"/>
              <a:t>DERS-Konular</a:t>
            </a:r>
            <a:endParaRPr lang="tr-TR" sz="3600" dirty="0"/>
          </a:p>
        </p:txBody>
      </p:sp>
      <p:sp>
        <p:nvSpPr>
          <p:cNvPr id="3" name="Metin kutusu 2"/>
          <p:cNvSpPr txBox="1"/>
          <p:nvPr/>
        </p:nvSpPr>
        <p:spPr>
          <a:xfrm>
            <a:off x="251520" y="1268760"/>
            <a:ext cx="8640960" cy="954107"/>
          </a:xfrm>
          <a:prstGeom prst="rect">
            <a:avLst/>
          </a:prstGeom>
          <a:noFill/>
        </p:spPr>
        <p:txBody>
          <a:bodyPr wrap="square" rtlCol="0">
            <a:spAutoFit/>
          </a:bodyPr>
          <a:lstStyle/>
          <a:p>
            <a:pPr algn="just"/>
            <a:r>
              <a:rPr lang="tr-TR" sz="2800" dirty="0" smtClean="0">
                <a:solidFill>
                  <a:schemeClr val="tx2"/>
                </a:solidFill>
              </a:rPr>
              <a:t>Konu seçiminin ardından o konuya ait içeriklere ulaşılır. Buradan çalışılmak istenen alt konular seçilir.</a:t>
            </a:r>
            <a:endParaRPr lang="tr-TR" sz="2800" dirty="0" smtClean="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2564904"/>
            <a:ext cx="8546341" cy="421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08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015027" cy="646331"/>
          </a:xfrm>
          <a:prstGeom prst="rect">
            <a:avLst/>
          </a:prstGeom>
          <a:noFill/>
        </p:spPr>
        <p:txBody>
          <a:bodyPr wrap="none" rtlCol="0">
            <a:spAutoFit/>
          </a:bodyPr>
          <a:lstStyle/>
          <a:p>
            <a:r>
              <a:rPr lang="tr-TR" sz="3600" b="1" dirty="0" smtClean="0"/>
              <a:t>1. EBA </a:t>
            </a:r>
            <a:r>
              <a:rPr lang="tr-TR" sz="3600" b="1" dirty="0" smtClean="0"/>
              <a:t>DERS-Sınavlar</a:t>
            </a:r>
            <a:endParaRPr lang="tr-TR" sz="3600" dirty="0"/>
          </a:p>
        </p:txBody>
      </p:sp>
      <p:sp>
        <p:nvSpPr>
          <p:cNvPr id="3" name="Metin kutusu 2"/>
          <p:cNvSpPr txBox="1"/>
          <p:nvPr/>
        </p:nvSpPr>
        <p:spPr>
          <a:xfrm>
            <a:off x="251520" y="1268760"/>
            <a:ext cx="8640960" cy="523220"/>
          </a:xfrm>
          <a:prstGeom prst="rect">
            <a:avLst/>
          </a:prstGeom>
          <a:noFill/>
        </p:spPr>
        <p:txBody>
          <a:bodyPr wrap="square" rtlCol="0">
            <a:spAutoFit/>
          </a:bodyPr>
          <a:lstStyle/>
          <a:p>
            <a:pPr algn="just"/>
            <a:r>
              <a:rPr lang="tr-TR" sz="2800" dirty="0" smtClean="0">
                <a:solidFill>
                  <a:schemeClr val="tx2"/>
                </a:solidFill>
              </a:rPr>
              <a:t>EBA ile her yerde konu tarama testleri yapabilirsiniz.</a:t>
            </a:r>
            <a:endParaRPr lang="tr-TR" sz="28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65" y="2561622"/>
            <a:ext cx="8754223" cy="403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23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6348726" cy="646331"/>
          </a:xfrm>
          <a:prstGeom prst="rect">
            <a:avLst/>
          </a:prstGeom>
          <a:noFill/>
        </p:spPr>
        <p:txBody>
          <a:bodyPr wrap="none" rtlCol="0">
            <a:spAutoFit/>
          </a:bodyPr>
          <a:lstStyle/>
          <a:p>
            <a:r>
              <a:rPr lang="tr-TR" sz="3600" b="1" dirty="0" smtClean="0"/>
              <a:t>1. EBA </a:t>
            </a:r>
            <a:r>
              <a:rPr lang="tr-TR" sz="3600" b="1" dirty="0" smtClean="0"/>
              <a:t>DERS - Çalışmalarım</a:t>
            </a:r>
            <a:endParaRPr lang="tr-TR" sz="3600" dirty="0"/>
          </a:p>
        </p:txBody>
      </p:sp>
      <p:sp>
        <p:nvSpPr>
          <p:cNvPr id="3" name="Metin kutusu 2"/>
          <p:cNvSpPr txBox="1"/>
          <p:nvPr/>
        </p:nvSpPr>
        <p:spPr>
          <a:xfrm>
            <a:off x="251520" y="1268760"/>
            <a:ext cx="8640960" cy="1384995"/>
          </a:xfrm>
          <a:prstGeom prst="rect">
            <a:avLst/>
          </a:prstGeom>
          <a:noFill/>
        </p:spPr>
        <p:txBody>
          <a:bodyPr wrap="square" rtlCol="0">
            <a:spAutoFit/>
          </a:bodyPr>
          <a:lstStyle/>
          <a:p>
            <a:pPr algn="just"/>
            <a:r>
              <a:rPr lang="tr-TR" sz="2800" dirty="0" smtClean="0">
                <a:solidFill>
                  <a:schemeClr val="tx2"/>
                </a:solidFill>
              </a:rPr>
              <a:t>Size gönderilen tüm çalışmalar çalışmalarım sayfasında listelenir. Örneğin </a:t>
            </a:r>
            <a:r>
              <a:rPr lang="tr-TR" sz="2800" dirty="0">
                <a:solidFill>
                  <a:schemeClr val="tx2"/>
                </a:solidFill>
              </a:rPr>
              <a:t>ö</a:t>
            </a:r>
            <a:r>
              <a:rPr lang="tr-TR" sz="2800" dirty="0" smtClean="0">
                <a:solidFill>
                  <a:schemeClr val="tx2"/>
                </a:solidFill>
              </a:rPr>
              <a:t>ğretmenlerinizin verdiği çalışmaları buradan takip edebilirsiniz.</a:t>
            </a:r>
            <a:endParaRPr lang="tr-TR" sz="28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65" y="2630957"/>
            <a:ext cx="8754223" cy="411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580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7089313" cy="646331"/>
          </a:xfrm>
          <a:prstGeom prst="rect">
            <a:avLst/>
          </a:prstGeom>
          <a:noFill/>
        </p:spPr>
        <p:txBody>
          <a:bodyPr wrap="none" rtlCol="0">
            <a:spAutoFit/>
          </a:bodyPr>
          <a:lstStyle/>
          <a:p>
            <a:r>
              <a:rPr lang="tr-TR" sz="3600" b="1" dirty="0" smtClean="0"/>
              <a:t>1. EBA </a:t>
            </a:r>
            <a:r>
              <a:rPr lang="tr-TR" sz="3600" b="1" dirty="0" smtClean="0"/>
              <a:t>DERS – </a:t>
            </a:r>
            <a:r>
              <a:rPr lang="tr-TR" sz="2800" b="1" dirty="0" smtClean="0"/>
              <a:t>Sınıfım ve Gruplarım</a:t>
            </a:r>
            <a:endParaRPr lang="tr-TR" sz="2800" dirty="0"/>
          </a:p>
        </p:txBody>
      </p:sp>
      <p:sp>
        <p:nvSpPr>
          <p:cNvPr id="3" name="Metin kutusu 2"/>
          <p:cNvSpPr txBox="1"/>
          <p:nvPr/>
        </p:nvSpPr>
        <p:spPr>
          <a:xfrm>
            <a:off x="251520" y="1268760"/>
            <a:ext cx="8640960" cy="954107"/>
          </a:xfrm>
          <a:prstGeom prst="rect">
            <a:avLst/>
          </a:prstGeom>
          <a:noFill/>
        </p:spPr>
        <p:txBody>
          <a:bodyPr wrap="square" rtlCol="0">
            <a:spAutoFit/>
          </a:bodyPr>
          <a:lstStyle/>
          <a:p>
            <a:pPr algn="just"/>
            <a:r>
              <a:rPr lang="tr-TR" sz="2800" dirty="0" smtClean="0">
                <a:solidFill>
                  <a:schemeClr val="tx2"/>
                </a:solidFill>
              </a:rPr>
              <a:t>Tüm paylaşımlarınızı sınıfınız ve üye olduğunuz farklı gruplar içerinde yapabilirsiniz.</a:t>
            </a:r>
            <a:endParaRPr lang="tr-TR" sz="28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65" y="2564904"/>
            <a:ext cx="8754223" cy="405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773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67008"/>
            <a:ext cx="1447330" cy="82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547664" y="548680"/>
            <a:ext cx="4092018" cy="646331"/>
          </a:xfrm>
          <a:prstGeom prst="rect">
            <a:avLst/>
          </a:prstGeom>
          <a:noFill/>
        </p:spPr>
        <p:txBody>
          <a:bodyPr wrap="none" rtlCol="0">
            <a:spAutoFit/>
          </a:bodyPr>
          <a:lstStyle/>
          <a:p>
            <a:r>
              <a:rPr lang="tr-TR" sz="3600" b="1" dirty="0" smtClean="0"/>
              <a:t>2. EBA PAYLAŞIM</a:t>
            </a:r>
            <a:endParaRPr lang="tr-TR" sz="3600" dirty="0"/>
          </a:p>
        </p:txBody>
      </p:sp>
      <p:sp>
        <p:nvSpPr>
          <p:cNvPr id="3" name="Metin kutusu 2"/>
          <p:cNvSpPr txBox="1"/>
          <p:nvPr/>
        </p:nvSpPr>
        <p:spPr>
          <a:xfrm>
            <a:off x="251520" y="1412776"/>
            <a:ext cx="8640960" cy="954107"/>
          </a:xfrm>
          <a:prstGeom prst="rect">
            <a:avLst/>
          </a:prstGeom>
          <a:noFill/>
        </p:spPr>
        <p:txBody>
          <a:bodyPr wrap="square" rtlCol="0">
            <a:spAutoFit/>
          </a:bodyPr>
          <a:lstStyle/>
          <a:p>
            <a:pPr algn="just"/>
            <a:r>
              <a:rPr lang="tr-TR" sz="2800" dirty="0" smtClean="0">
                <a:solidFill>
                  <a:schemeClr val="tx2"/>
                </a:solidFill>
              </a:rPr>
              <a:t>	</a:t>
            </a:r>
            <a:r>
              <a:rPr lang="tr-TR" sz="2800" dirty="0" smtClean="0">
                <a:solidFill>
                  <a:schemeClr val="tx2"/>
                </a:solidFill>
              </a:rPr>
              <a:t>Haber, video, ses, görsel, doküman, e-kitap ve dergi paylaşabileceğiniz ortamdır</a:t>
            </a:r>
            <a:r>
              <a:rPr lang="tr-TR" sz="2800" dirty="0" smtClean="0">
                <a:solidFill>
                  <a:schemeClr val="tx2"/>
                </a:solidFill>
              </a:rPr>
              <a:t>.</a:t>
            </a:r>
            <a:endParaRPr lang="tr-TR" sz="2800" dirty="0">
              <a:solidFill>
                <a:schemeClr val="tx2"/>
              </a:solidFill>
            </a:endParaRPr>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8581"/>
          <a:stretch/>
        </p:blipFill>
        <p:spPr bwMode="auto">
          <a:xfrm>
            <a:off x="395536" y="2492896"/>
            <a:ext cx="8352928" cy="427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563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872" y="468697"/>
            <a:ext cx="1442792" cy="81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547664" y="548680"/>
            <a:ext cx="5399748" cy="646331"/>
          </a:xfrm>
          <a:prstGeom prst="rect">
            <a:avLst/>
          </a:prstGeom>
          <a:noFill/>
        </p:spPr>
        <p:txBody>
          <a:bodyPr wrap="none" rtlCol="0">
            <a:spAutoFit/>
          </a:bodyPr>
          <a:lstStyle/>
          <a:p>
            <a:r>
              <a:rPr lang="tr-TR" sz="3600" b="1" dirty="0" smtClean="0"/>
              <a:t>3. EBA </a:t>
            </a:r>
            <a:r>
              <a:rPr lang="tr-TR" sz="3600" b="1" dirty="0" smtClean="0"/>
              <a:t>UYGULAMALAR</a:t>
            </a:r>
            <a:endParaRPr lang="tr-TR" sz="3600" dirty="0"/>
          </a:p>
        </p:txBody>
      </p:sp>
      <p:sp>
        <p:nvSpPr>
          <p:cNvPr id="3" name="Metin kutusu 2"/>
          <p:cNvSpPr txBox="1"/>
          <p:nvPr/>
        </p:nvSpPr>
        <p:spPr>
          <a:xfrm>
            <a:off x="251520" y="1412776"/>
            <a:ext cx="8640960" cy="954107"/>
          </a:xfrm>
          <a:prstGeom prst="rect">
            <a:avLst/>
          </a:prstGeom>
          <a:noFill/>
        </p:spPr>
        <p:txBody>
          <a:bodyPr wrap="square" rtlCol="0">
            <a:spAutoFit/>
          </a:bodyPr>
          <a:lstStyle/>
          <a:p>
            <a:pPr algn="just"/>
            <a:r>
              <a:rPr lang="tr-TR" sz="2800" dirty="0" smtClean="0">
                <a:solidFill>
                  <a:schemeClr val="tx2"/>
                </a:solidFill>
              </a:rPr>
              <a:t>	Kamu, üniversite ve özel sektöre ait içerik portallerinin yer aldığı ortamdır.</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872" y="2708920"/>
            <a:ext cx="6195320" cy="381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300192" y="2708920"/>
            <a:ext cx="2808312" cy="3200876"/>
          </a:xfrm>
          <a:prstGeom prst="rect">
            <a:avLst/>
          </a:prstGeom>
          <a:noFill/>
        </p:spPr>
        <p:txBody>
          <a:bodyPr wrap="square" rtlCol="0">
            <a:spAutoFit/>
          </a:bodyPr>
          <a:lstStyle/>
          <a:p>
            <a:pPr algn="just"/>
            <a:r>
              <a:rPr lang="tr-TR" sz="2000" dirty="0">
                <a:solidFill>
                  <a:schemeClr val="tx2"/>
                </a:solidFill>
              </a:rPr>
              <a:t> </a:t>
            </a:r>
            <a:r>
              <a:rPr lang="tr-TR" sz="2000" dirty="0" smtClean="0">
                <a:solidFill>
                  <a:schemeClr val="tx2"/>
                </a:solidFill>
              </a:rPr>
              <a:t>    İçerik geliştirme </a:t>
            </a:r>
            <a:r>
              <a:rPr lang="tr-TR" sz="2000" dirty="0">
                <a:solidFill>
                  <a:schemeClr val="tx2"/>
                </a:solidFill>
              </a:rPr>
              <a:t>firmalarınca hazırlanan hemen hemen bütün firmaların kaynaklarına ücretsiz erişim sağlanarak zengin ve farklı </a:t>
            </a:r>
            <a:r>
              <a:rPr lang="tr-TR" sz="2000" dirty="0" smtClean="0">
                <a:solidFill>
                  <a:schemeClr val="tx2"/>
                </a:solidFill>
              </a:rPr>
              <a:t>e-içeriklerin kullanılabileceği ortamdır.</a:t>
            </a:r>
            <a:endParaRPr lang="tr-TR" sz="2400" dirty="0">
              <a:solidFill>
                <a:schemeClr val="tx2"/>
              </a:solidFill>
            </a:endParaRPr>
          </a:p>
          <a:p>
            <a:endParaRPr lang="tr-TR" dirty="0"/>
          </a:p>
        </p:txBody>
      </p:sp>
    </p:spTree>
    <p:extLst>
      <p:ext uri="{BB962C8B-B14F-4D97-AF65-F5344CB8AC3E}">
        <p14:creationId xmlns:p14="http://schemas.microsoft.com/office/powerpoint/2010/main" val="3730483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5938357" cy="646331"/>
          </a:xfrm>
          <a:prstGeom prst="rect">
            <a:avLst/>
          </a:prstGeom>
          <a:noFill/>
        </p:spPr>
        <p:txBody>
          <a:bodyPr wrap="none" rtlCol="0">
            <a:spAutoFit/>
          </a:bodyPr>
          <a:lstStyle/>
          <a:p>
            <a:r>
              <a:rPr lang="tr-TR" sz="3600" b="1" dirty="0" smtClean="0"/>
              <a:t>EĞİTİM BİLİŞİM AĞI (EBA)</a:t>
            </a:r>
            <a:endParaRPr lang="tr-TR" sz="3600" dirty="0"/>
          </a:p>
        </p:txBody>
      </p:sp>
      <p:sp>
        <p:nvSpPr>
          <p:cNvPr id="3" name="Metin kutusu 2"/>
          <p:cNvSpPr txBox="1"/>
          <p:nvPr/>
        </p:nvSpPr>
        <p:spPr>
          <a:xfrm>
            <a:off x="251520" y="1977802"/>
            <a:ext cx="8640960" cy="4832092"/>
          </a:xfrm>
          <a:prstGeom prst="rect">
            <a:avLst/>
          </a:prstGeom>
          <a:noFill/>
        </p:spPr>
        <p:txBody>
          <a:bodyPr wrap="square" rtlCol="0">
            <a:spAutoFit/>
          </a:bodyPr>
          <a:lstStyle/>
          <a:p>
            <a:pPr algn="just"/>
            <a:r>
              <a:rPr lang="tr-TR" sz="2800" dirty="0" smtClean="0"/>
              <a:t>	</a:t>
            </a:r>
            <a:r>
              <a:rPr lang="tr-TR" sz="2800" dirty="0" smtClean="0">
                <a:solidFill>
                  <a:schemeClr val="tx2"/>
                </a:solidFill>
              </a:rPr>
              <a:t>Eğitimin </a:t>
            </a:r>
            <a:r>
              <a:rPr lang="tr-TR" sz="2800" dirty="0">
                <a:solidFill>
                  <a:schemeClr val="tx2"/>
                </a:solidFill>
              </a:rPr>
              <a:t>geleceğe açılan kapısı olan </a:t>
            </a:r>
            <a:r>
              <a:rPr lang="tr-TR" sz="2800" dirty="0" smtClean="0">
                <a:solidFill>
                  <a:schemeClr val="tx2"/>
                </a:solidFill>
              </a:rPr>
              <a:t>Eğitim </a:t>
            </a:r>
            <a:r>
              <a:rPr lang="tr-TR" sz="2800" dirty="0">
                <a:solidFill>
                  <a:schemeClr val="tx2"/>
                </a:solidFill>
              </a:rPr>
              <a:t>Bilişim </a:t>
            </a:r>
            <a:r>
              <a:rPr lang="tr-TR" sz="2800" dirty="0" smtClean="0">
                <a:solidFill>
                  <a:schemeClr val="tx2"/>
                </a:solidFill>
              </a:rPr>
              <a:t>Ağı (EBA), </a:t>
            </a:r>
            <a:r>
              <a:rPr lang="tr-TR" sz="2800" dirty="0">
                <a:solidFill>
                  <a:schemeClr val="tx2"/>
                </a:solidFill>
              </a:rPr>
              <a:t>Yenilik ve Eğitim Teknolojileri Genel Müdürlüğü tarafından yürütülen çevrimiçi bir sosyal eğitim platformudur</a:t>
            </a:r>
            <a:r>
              <a:rPr lang="tr-TR" sz="2800" dirty="0" smtClean="0">
                <a:solidFill>
                  <a:schemeClr val="tx2"/>
                </a:solidFill>
              </a:rPr>
              <a:t>.</a:t>
            </a:r>
          </a:p>
          <a:p>
            <a:pPr algn="just"/>
            <a:r>
              <a:rPr lang="tr-TR" sz="2800" dirty="0">
                <a:solidFill>
                  <a:schemeClr val="tx2"/>
                </a:solidFill>
              </a:rPr>
              <a:t>	</a:t>
            </a:r>
            <a:r>
              <a:rPr lang="tr-TR" sz="2800" dirty="0" smtClean="0">
                <a:solidFill>
                  <a:schemeClr val="tx2"/>
                </a:solidFill>
              </a:rPr>
              <a:t>EBA, 2012 ile 2015 arasında versiyon 1 olarak adlandırılan </a:t>
            </a:r>
            <a:r>
              <a:rPr lang="tr-TR" sz="2800" dirty="0" err="1" smtClean="0">
                <a:solidFill>
                  <a:schemeClr val="tx2"/>
                </a:solidFill>
              </a:rPr>
              <a:t>arayüzüyle</a:t>
            </a:r>
            <a:r>
              <a:rPr lang="tr-TR" sz="2800" dirty="0" smtClean="0">
                <a:solidFill>
                  <a:schemeClr val="tx2"/>
                </a:solidFill>
              </a:rPr>
              <a:t> hizmet vermiştir.</a:t>
            </a:r>
          </a:p>
          <a:p>
            <a:pPr algn="just"/>
            <a:r>
              <a:rPr lang="tr-TR" sz="2800" dirty="0">
                <a:solidFill>
                  <a:schemeClr val="tx2"/>
                </a:solidFill>
              </a:rPr>
              <a:t>	</a:t>
            </a:r>
            <a:r>
              <a:rPr lang="tr-TR" sz="2800" dirty="0" smtClean="0">
                <a:solidFill>
                  <a:schemeClr val="tx2"/>
                </a:solidFill>
              </a:rPr>
              <a:t>2015’ten sonra ise yeni </a:t>
            </a:r>
            <a:r>
              <a:rPr lang="tr-TR" sz="2800" dirty="0" err="1" smtClean="0">
                <a:solidFill>
                  <a:schemeClr val="tx2"/>
                </a:solidFill>
              </a:rPr>
              <a:t>arayüzüyle</a:t>
            </a:r>
            <a:r>
              <a:rPr lang="tr-TR" sz="2800" dirty="0" smtClean="0">
                <a:solidFill>
                  <a:schemeClr val="tx2"/>
                </a:solidFill>
              </a:rPr>
              <a:t> yani versiyon 2 ile hizmet vermiştir.</a:t>
            </a:r>
          </a:p>
          <a:p>
            <a:pPr algn="just"/>
            <a:r>
              <a:rPr lang="tr-TR" sz="2800" dirty="0">
                <a:solidFill>
                  <a:schemeClr val="tx2"/>
                </a:solidFill>
              </a:rPr>
              <a:t>	</a:t>
            </a:r>
            <a:r>
              <a:rPr lang="tr-TR" sz="2800" dirty="0" smtClean="0">
                <a:solidFill>
                  <a:schemeClr val="tx2"/>
                </a:solidFill>
              </a:rPr>
              <a:t>1 Aralık 2016 itibariyle EBA logo</a:t>
            </a:r>
          </a:p>
          <a:p>
            <a:pPr algn="just"/>
            <a:r>
              <a:rPr lang="tr-TR" sz="2800" dirty="0" smtClean="0">
                <a:solidFill>
                  <a:schemeClr val="tx2"/>
                </a:solidFill>
              </a:rPr>
              <a:t>değişikliği, EBA ders </a:t>
            </a:r>
            <a:r>
              <a:rPr lang="tr-TR" sz="2800" dirty="0" err="1" smtClean="0">
                <a:solidFill>
                  <a:schemeClr val="tx2"/>
                </a:solidFill>
              </a:rPr>
              <a:t>arayüz</a:t>
            </a:r>
            <a:r>
              <a:rPr lang="tr-TR" sz="2800" dirty="0" smtClean="0">
                <a:solidFill>
                  <a:schemeClr val="tx2"/>
                </a:solidFill>
              </a:rPr>
              <a:t> değişikliği</a:t>
            </a:r>
          </a:p>
          <a:p>
            <a:pPr algn="just"/>
            <a:r>
              <a:rPr lang="tr-TR" sz="2800" dirty="0" smtClean="0">
                <a:solidFill>
                  <a:schemeClr val="tx2"/>
                </a:solidFill>
              </a:rPr>
              <a:t>ve EBA cep uygulaması çıkmıştır.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0512" y="5070039"/>
            <a:ext cx="2239925" cy="167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3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9550" y="548680"/>
            <a:ext cx="4322530" cy="646331"/>
          </a:xfrm>
          <a:prstGeom prst="rect">
            <a:avLst/>
          </a:prstGeom>
          <a:noFill/>
        </p:spPr>
        <p:txBody>
          <a:bodyPr wrap="none" rtlCol="0">
            <a:spAutoFit/>
          </a:bodyPr>
          <a:lstStyle/>
          <a:p>
            <a:r>
              <a:rPr lang="tr-TR" sz="3600" b="1" dirty="0"/>
              <a:t>EBA BİLEŞENLERİ</a:t>
            </a:r>
            <a:endParaRPr lang="tr-TR"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1195011"/>
            <a:ext cx="8828456" cy="50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çerik Yer Tutucusu 4"/>
          <p:cNvSpPr txBox="1">
            <a:spLocks/>
          </p:cNvSpPr>
          <p:nvPr/>
        </p:nvSpPr>
        <p:spPr>
          <a:xfrm>
            <a:off x="251520" y="1740804"/>
            <a:ext cx="9326118" cy="478454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r>
              <a:rPr lang="tr-TR" sz="2400" b="1" dirty="0" smtClean="0">
                <a:solidFill>
                  <a:schemeClr val="tx2"/>
                </a:solidFill>
              </a:rPr>
              <a:t>Yenilenen EBA ile tüm öğretmen ve öğrencilerimizin her an erişebileceği içerik havuzu oluşturulmuştur. </a:t>
            </a:r>
          </a:p>
          <a:p>
            <a:r>
              <a:rPr lang="tr-TR" sz="2400" b="1" u="sng" dirty="0" smtClean="0">
                <a:solidFill>
                  <a:schemeClr val="tx2"/>
                </a:solidFill>
              </a:rPr>
              <a:t>EBA alt alanlarında :</a:t>
            </a:r>
          </a:p>
          <a:p>
            <a:pPr marL="342900" indent="-342900">
              <a:buFont typeface="Wingdings" pitchFamily="2" charset="2"/>
              <a:buChar char="§"/>
            </a:pPr>
            <a:r>
              <a:rPr lang="tr-TR" sz="2400" b="1" dirty="0" smtClean="0">
                <a:solidFill>
                  <a:schemeClr val="tx2"/>
                </a:solidFill>
              </a:rPr>
              <a:t>EBA DERS	  YARIŞMA</a:t>
            </a:r>
          </a:p>
          <a:p>
            <a:pPr marL="342900" indent="-342900">
              <a:buFont typeface="Wingdings" pitchFamily="2" charset="2"/>
              <a:buChar char="§"/>
            </a:pPr>
            <a:r>
              <a:rPr lang="tr-TR" sz="2400" b="1" dirty="0" smtClean="0">
                <a:solidFill>
                  <a:schemeClr val="tx2"/>
                </a:solidFill>
              </a:rPr>
              <a:t>İÇERİK		  UYGULAMALAR </a:t>
            </a:r>
          </a:p>
          <a:p>
            <a:pPr>
              <a:spcBef>
                <a:spcPts val="200"/>
              </a:spcBef>
            </a:pPr>
            <a:r>
              <a:rPr lang="tr-TR" sz="2400" b="1" dirty="0">
                <a:solidFill>
                  <a:schemeClr val="tx2"/>
                </a:solidFill>
              </a:rPr>
              <a:t> </a:t>
            </a:r>
            <a:r>
              <a:rPr lang="tr-TR" sz="2400" b="1" dirty="0" smtClean="0">
                <a:solidFill>
                  <a:schemeClr val="tx2"/>
                </a:solidFill>
              </a:rPr>
              <a:t>     - Haber		  EBA DOSYA</a:t>
            </a:r>
          </a:p>
          <a:p>
            <a:pPr>
              <a:spcBef>
                <a:spcPts val="200"/>
              </a:spcBef>
            </a:pPr>
            <a:r>
              <a:rPr lang="tr-TR" sz="2400" b="1" dirty="0">
                <a:solidFill>
                  <a:schemeClr val="tx2"/>
                </a:solidFill>
              </a:rPr>
              <a:t> </a:t>
            </a:r>
            <a:r>
              <a:rPr lang="tr-TR" sz="2400" b="1" dirty="0" smtClean="0">
                <a:solidFill>
                  <a:schemeClr val="tx2"/>
                </a:solidFill>
              </a:rPr>
              <a:t>     - Video		  E-KURS</a:t>
            </a:r>
          </a:p>
          <a:p>
            <a:pPr>
              <a:spcBef>
                <a:spcPts val="200"/>
              </a:spcBef>
            </a:pPr>
            <a:r>
              <a:rPr lang="tr-TR" sz="2400" b="1" dirty="0">
                <a:solidFill>
                  <a:schemeClr val="tx2"/>
                </a:solidFill>
              </a:rPr>
              <a:t> </a:t>
            </a:r>
            <a:r>
              <a:rPr lang="tr-TR" sz="2400" b="1" dirty="0" smtClean="0">
                <a:solidFill>
                  <a:schemeClr val="tx2"/>
                </a:solidFill>
              </a:rPr>
              <a:t>     - Görsel</a:t>
            </a:r>
          </a:p>
          <a:p>
            <a:pPr>
              <a:spcBef>
                <a:spcPts val="200"/>
              </a:spcBef>
            </a:pPr>
            <a:r>
              <a:rPr lang="tr-TR" sz="2400" b="1" dirty="0" smtClean="0">
                <a:solidFill>
                  <a:schemeClr val="tx2"/>
                </a:solidFill>
              </a:rPr>
              <a:t>      - Ses</a:t>
            </a:r>
          </a:p>
          <a:p>
            <a:pPr>
              <a:spcBef>
                <a:spcPts val="200"/>
              </a:spcBef>
            </a:pPr>
            <a:r>
              <a:rPr lang="tr-TR" sz="2400" b="1" dirty="0" smtClean="0">
                <a:solidFill>
                  <a:schemeClr val="tx2"/>
                </a:solidFill>
              </a:rPr>
              <a:t>      - Kitap</a:t>
            </a:r>
          </a:p>
          <a:p>
            <a:pPr>
              <a:spcBef>
                <a:spcPts val="200"/>
              </a:spcBef>
            </a:pPr>
            <a:r>
              <a:rPr lang="tr-TR" sz="2400" b="1" dirty="0">
                <a:solidFill>
                  <a:schemeClr val="tx2"/>
                </a:solidFill>
              </a:rPr>
              <a:t> </a:t>
            </a:r>
            <a:r>
              <a:rPr lang="tr-TR" sz="2400" b="1" dirty="0" smtClean="0">
                <a:solidFill>
                  <a:schemeClr val="tx2"/>
                </a:solidFill>
              </a:rPr>
              <a:t>     - Dergi</a:t>
            </a:r>
          </a:p>
          <a:p>
            <a:pPr>
              <a:spcBef>
                <a:spcPts val="200"/>
              </a:spcBef>
            </a:pPr>
            <a:r>
              <a:rPr lang="tr-TR" sz="2400" b="1" dirty="0">
                <a:solidFill>
                  <a:schemeClr val="tx2"/>
                </a:solidFill>
              </a:rPr>
              <a:t> </a:t>
            </a:r>
            <a:r>
              <a:rPr lang="tr-TR" sz="2400" b="1" dirty="0" smtClean="0">
                <a:solidFill>
                  <a:schemeClr val="tx2"/>
                </a:solidFill>
              </a:rPr>
              <a:t>     - Doküman		</a:t>
            </a:r>
            <a:endParaRPr lang="tr-TR" sz="2400" b="1" dirty="0">
              <a:solidFill>
                <a:schemeClr val="tx2"/>
              </a:solidFill>
            </a:endParaRPr>
          </a:p>
        </p:txBody>
      </p:sp>
      <p:grpSp>
        <p:nvGrpSpPr>
          <p:cNvPr id="8" name="Grup 7"/>
          <p:cNvGrpSpPr/>
          <p:nvPr/>
        </p:nvGrpSpPr>
        <p:grpSpPr>
          <a:xfrm>
            <a:off x="5076056" y="2575932"/>
            <a:ext cx="3917162" cy="3068194"/>
            <a:chOff x="6258445" y="1751100"/>
            <a:chExt cx="5763692" cy="4495292"/>
          </a:xfrm>
        </p:grpSpPr>
        <p:pic>
          <p:nvPicPr>
            <p:cNvPr id="9" name="Resim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28406" y="2401671"/>
              <a:ext cx="2009511" cy="3144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Resim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83873" y="3611167"/>
              <a:ext cx="614151" cy="614151"/>
            </a:xfrm>
            <a:prstGeom prst="rect">
              <a:avLst/>
            </a:prstGeom>
          </p:spPr>
        </p:pic>
        <p:pic>
          <p:nvPicPr>
            <p:cNvPr id="11" name="Resim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99514" y="1751100"/>
              <a:ext cx="614151" cy="614151"/>
            </a:xfrm>
            <a:prstGeom prst="rect">
              <a:avLst/>
            </a:prstGeom>
          </p:spPr>
        </p:pic>
        <p:pic>
          <p:nvPicPr>
            <p:cNvPr id="12" name="Resim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26265" y="3586388"/>
              <a:ext cx="614151" cy="614151"/>
            </a:xfrm>
            <a:prstGeom prst="rect">
              <a:avLst/>
            </a:prstGeom>
          </p:spPr>
        </p:pic>
        <p:pic>
          <p:nvPicPr>
            <p:cNvPr id="13" name="Resim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58445" y="4756454"/>
              <a:ext cx="614151" cy="614151"/>
            </a:xfrm>
            <a:prstGeom prst="rect">
              <a:avLst/>
            </a:prstGeom>
          </p:spPr>
        </p:pic>
        <p:pic>
          <p:nvPicPr>
            <p:cNvPr id="14" name="Resim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407986" y="2445536"/>
              <a:ext cx="614151" cy="614151"/>
            </a:xfrm>
            <a:prstGeom prst="rect">
              <a:avLst/>
            </a:prstGeom>
          </p:spPr>
        </p:pic>
        <p:pic>
          <p:nvPicPr>
            <p:cNvPr id="15" name="Resim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157913" y="1757494"/>
              <a:ext cx="614151" cy="614151"/>
            </a:xfrm>
            <a:prstGeom prst="rect">
              <a:avLst/>
            </a:prstGeom>
          </p:spPr>
        </p:pic>
        <p:pic>
          <p:nvPicPr>
            <p:cNvPr id="17" name="Resim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934468" y="4721542"/>
              <a:ext cx="559881" cy="559881"/>
            </a:xfrm>
            <a:prstGeom prst="rect">
              <a:avLst/>
            </a:prstGeom>
          </p:spPr>
        </p:pic>
        <p:pic>
          <p:nvPicPr>
            <p:cNvPr id="18" name="Resim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56562">
              <a:off x="7925674" y="5782811"/>
              <a:ext cx="2079250" cy="321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Metin kutusu 18"/>
            <p:cNvSpPr txBox="1"/>
            <p:nvPr/>
          </p:nvSpPr>
          <p:spPr>
            <a:xfrm rot="335661">
              <a:off x="8263856" y="5705274"/>
              <a:ext cx="1402885" cy="541118"/>
            </a:xfrm>
            <a:prstGeom prst="rect">
              <a:avLst/>
            </a:prstGeom>
            <a:noFill/>
          </p:spPr>
          <p:txBody>
            <a:bodyPr wrap="square" rtlCol="0">
              <a:spAutoFit/>
            </a:bodyPr>
            <a:lstStyle/>
            <a:p>
              <a:pPr algn="ctr"/>
              <a:r>
                <a:rPr lang="tr-TR" dirty="0" smtClean="0">
                  <a:solidFill>
                    <a:schemeClr val="tx2"/>
                  </a:solidFill>
                </a:rPr>
                <a:t>Arama</a:t>
              </a:r>
              <a:endParaRPr lang="tr-TR" dirty="0">
                <a:solidFill>
                  <a:schemeClr val="tx2"/>
                </a:solidFill>
              </a:endParaRPr>
            </a:p>
          </p:txBody>
        </p:sp>
      </p:grpSp>
      <p:sp>
        <p:nvSpPr>
          <p:cNvPr id="3" name="Dikdörtgen 2"/>
          <p:cNvSpPr/>
          <p:nvPr/>
        </p:nvSpPr>
        <p:spPr>
          <a:xfrm flipH="1" flipV="1">
            <a:off x="3035762" y="3161299"/>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flipH="1" flipV="1">
            <a:off x="3030631" y="3618832"/>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flipH="1" flipV="1">
            <a:off x="3030631" y="4050880"/>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flipH="1" flipV="1">
            <a:off x="3030631" y="4482928"/>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10461" y="3068999"/>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063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552815" cy="646331"/>
          </a:xfrm>
          <a:prstGeom prst="rect">
            <a:avLst/>
          </a:prstGeom>
          <a:noFill/>
        </p:spPr>
        <p:txBody>
          <a:bodyPr wrap="none" rtlCol="0">
            <a:spAutoFit/>
          </a:bodyPr>
          <a:lstStyle/>
          <a:p>
            <a:r>
              <a:rPr lang="tr-TR" sz="3600" b="1" dirty="0" smtClean="0"/>
              <a:t>EBA DERS</a:t>
            </a:r>
            <a:endParaRPr lang="tr-TR" sz="3600" dirty="0"/>
          </a:p>
        </p:txBody>
      </p:sp>
      <p:sp>
        <p:nvSpPr>
          <p:cNvPr id="3" name="Metin kutusu 2"/>
          <p:cNvSpPr txBox="1"/>
          <p:nvPr/>
        </p:nvSpPr>
        <p:spPr>
          <a:xfrm>
            <a:off x="251520" y="1268760"/>
            <a:ext cx="8640960" cy="1815882"/>
          </a:xfrm>
          <a:prstGeom prst="rect">
            <a:avLst/>
          </a:prstGeom>
          <a:noFill/>
        </p:spPr>
        <p:txBody>
          <a:bodyPr wrap="square" rtlCol="0">
            <a:spAutoFit/>
          </a:bodyPr>
          <a:lstStyle/>
          <a:p>
            <a:pPr algn="just"/>
            <a:r>
              <a:rPr lang="tr-TR" sz="2800" dirty="0" smtClean="0">
                <a:solidFill>
                  <a:schemeClr val="tx2"/>
                </a:solidFill>
              </a:rPr>
              <a:t>	EBA </a:t>
            </a:r>
            <a:r>
              <a:rPr lang="tr-TR" sz="2800" dirty="0">
                <a:solidFill>
                  <a:schemeClr val="tx2"/>
                </a:solidFill>
              </a:rPr>
              <a:t>Ders </a:t>
            </a:r>
            <a:r>
              <a:rPr lang="tr-TR" sz="2800" dirty="0" smtClean="0">
                <a:solidFill>
                  <a:schemeClr val="tx2"/>
                </a:solidFill>
              </a:rPr>
              <a:t>ile öğrencilerimiz, mevcut </a:t>
            </a:r>
            <a:r>
              <a:rPr lang="tr-TR" sz="2800" dirty="0">
                <a:solidFill>
                  <a:schemeClr val="tx2"/>
                </a:solidFill>
              </a:rPr>
              <a:t>öğretim programlarının içeriklerine kolaylıkla </a:t>
            </a:r>
            <a:r>
              <a:rPr lang="tr-TR" sz="2800" dirty="0" smtClean="0">
                <a:solidFill>
                  <a:schemeClr val="tx2"/>
                </a:solidFill>
              </a:rPr>
              <a:t>erişilebilecek</a:t>
            </a:r>
            <a:r>
              <a:rPr lang="tr-TR" sz="2800" dirty="0">
                <a:solidFill>
                  <a:schemeClr val="tx2"/>
                </a:solidFill>
              </a:rPr>
              <a:t>, konu anlatımları, sınavlar, çalışmalarım, kitaplarım </a:t>
            </a:r>
            <a:r>
              <a:rPr lang="tr-TR" sz="2800" dirty="0" err="1">
                <a:solidFill>
                  <a:schemeClr val="tx2"/>
                </a:solidFill>
              </a:rPr>
              <a:t>v.b</a:t>
            </a:r>
            <a:r>
              <a:rPr lang="tr-TR" sz="2800" dirty="0">
                <a:solidFill>
                  <a:schemeClr val="tx2"/>
                </a:solidFill>
              </a:rPr>
              <a:t> işlemleri dijital olarak görebileceklerdir.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3050519"/>
            <a:ext cx="7200800" cy="373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563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911887" cy="646331"/>
          </a:xfrm>
          <a:prstGeom prst="rect">
            <a:avLst/>
          </a:prstGeom>
          <a:noFill/>
        </p:spPr>
        <p:txBody>
          <a:bodyPr wrap="none" rtlCol="0">
            <a:spAutoFit/>
          </a:bodyPr>
          <a:lstStyle/>
          <a:p>
            <a:r>
              <a:rPr lang="tr-TR" sz="3600" b="1" dirty="0" smtClean="0"/>
              <a:t>EBA HABER</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568" y="618223"/>
            <a:ext cx="576064" cy="578529"/>
          </a:xfrm>
          <a:prstGeom prst="rect">
            <a:avLst/>
          </a:prstGeom>
        </p:spPr>
      </p:pic>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7409" y="1562992"/>
            <a:ext cx="7958884" cy="481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56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706703" cy="646331"/>
          </a:xfrm>
          <a:prstGeom prst="rect">
            <a:avLst/>
          </a:prstGeom>
          <a:noFill/>
        </p:spPr>
        <p:txBody>
          <a:bodyPr wrap="none" rtlCol="0">
            <a:spAutoFit/>
          </a:bodyPr>
          <a:lstStyle/>
          <a:p>
            <a:r>
              <a:rPr lang="tr-TR" sz="3600" b="1" dirty="0" smtClean="0"/>
              <a:t>EBA VİDEO</a:t>
            </a:r>
            <a:endParaRPr lang="tr-TR" sz="3600" dirty="0"/>
          </a:p>
        </p:txBody>
      </p:sp>
      <p:sp>
        <p:nvSpPr>
          <p:cNvPr id="8" name="Metin kutusu 7"/>
          <p:cNvSpPr txBox="1"/>
          <p:nvPr/>
        </p:nvSpPr>
        <p:spPr>
          <a:xfrm>
            <a:off x="68624" y="4433044"/>
            <a:ext cx="9006752" cy="2308324"/>
          </a:xfrm>
          <a:prstGeom prst="rect">
            <a:avLst/>
          </a:prstGeom>
          <a:noFill/>
        </p:spPr>
        <p:txBody>
          <a:bodyPr wrap="square" rtlCol="0">
            <a:spAutoFit/>
          </a:bodyPr>
          <a:lstStyle/>
          <a:p>
            <a:pPr algn="just"/>
            <a:r>
              <a:rPr lang="tr-TR" sz="2400" dirty="0" smtClean="0"/>
              <a:t>	</a:t>
            </a:r>
            <a:r>
              <a:rPr lang="tr-TR" sz="2400" dirty="0" smtClean="0">
                <a:solidFill>
                  <a:schemeClr val="tx2"/>
                </a:solidFill>
              </a:rPr>
              <a:t>Ders </a:t>
            </a:r>
            <a:r>
              <a:rPr lang="tr-TR" sz="2400" dirty="0">
                <a:solidFill>
                  <a:schemeClr val="tx2"/>
                </a:solidFill>
              </a:rPr>
              <a:t>destek, kişisel gelişim, belgesel, çizgi film, rehberlik, meslekî eğitim gibi alanlarda bireysel ve toplu öğrenmeyi destekleyen video programlarının yer aldığı bu modülde kimya dersinden matematik dersine, dil ve anlatım dersinden İlköğretim Hayat Bilgisi’ne kadar geniş bir yelpazede derslerinizde kullanabileceğiniz videoları bulabilirsiniz.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1152776"/>
            <a:ext cx="4968553" cy="295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148065" y="1700808"/>
            <a:ext cx="3816423" cy="1569660"/>
          </a:xfrm>
          <a:prstGeom prst="rect">
            <a:avLst/>
          </a:prstGeom>
          <a:noFill/>
        </p:spPr>
        <p:txBody>
          <a:bodyPr wrap="square" rtlCol="0">
            <a:spAutoFit/>
          </a:bodyPr>
          <a:lstStyle/>
          <a:p>
            <a:r>
              <a:rPr lang="tr-TR" sz="2400" dirty="0" smtClean="0">
                <a:solidFill>
                  <a:schemeClr val="tx2"/>
                </a:solidFill>
              </a:rPr>
              <a:t>       </a:t>
            </a:r>
            <a:r>
              <a:rPr lang="tr-TR" sz="2400" dirty="0" err="1" smtClean="0">
                <a:solidFill>
                  <a:schemeClr val="tx2"/>
                </a:solidFill>
              </a:rPr>
              <a:t>EBA’nın</a:t>
            </a:r>
            <a:r>
              <a:rPr lang="tr-TR" sz="2400" dirty="0" smtClean="0">
                <a:solidFill>
                  <a:schemeClr val="tx2"/>
                </a:solidFill>
              </a:rPr>
              <a:t> </a:t>
            </a:r>
            <a:r>
              <a:rPr lang="tr-TR" sz="2400" dirty="0">
                <a:solidFill>
                  <a:schemeClr val="tx2"/>
                </a:solidFill>
              </a:rPr>
              <a:t>video modülü eğitsel amaçlı videoları tek adreste bulabilmeniz için tasarlandı.</a:t>
            </a:r>
          </a:p>
        </p:txBody>
      </p:sp>
      <p:pic>
        <p:nvPicPr>
          <p:cNvPr id="10" name="Resim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568" y="541628"/>
            <a:ext cx="576064" cy="578529"/>
          </a:xfrm>
          <a:prstGeom prst="rect">
            <a:avLst/>
          </a:prstGeom>
        </p:spPr>
      </p:pic>
    </p:spTree>
    <p:extLst>
      <p:ext uri="{BB962C8B-B14F-4D97-AF65-F5344CB8AC3E}">
        <p14:creationId xmlns:p14="http://schemas.microsoft.com/office/powerpoint/2010/main" val="2654425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219664" cy="646331"/>
          </a:xfrm>
          <a:prstGeom prst="rect">
            <a:avLst/>
          </a:prstGeom>
          <a:noFill/>
        </p:spPr>
        <p:txBody>
          <a:bodyPr wrap="none" rtlCol="0">
            <a:spAutoFit/>
          </a:bodyPr>
          <a:lstStyle/>
          <a:p>
            <a:r>
              <a:rPr lang="tr-TR" sz="3600" b="1" dirty="0" smtClean="0"/>
              <a:t>EBA GÖRSEL</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987" y="605467"/>
            <a:ext cx="530486" cy="532756"/>
          </a:xfrm>
          <a:prstGeom prst="rect">
            <a:avLst/>
          </a:prstGeom>
        </p:spPr>
      </p:pic>
      <p:sp>
        <p:nvSpPr>
          <p:cNvPr id="9" name="Metin kutusu 8"/>
          <p:cNvSpPr txBox="1"/>
          <p:nvPr/>
        </p:nvSpPr>
        <p:spPr>
          <a:xfrm>
            <a:off x="68624" y="4433044"/>
            <a:ext cx="9006752" cy="2308324"/>
          </a:xfrm>
          <a:prstGeom prst="rect">
            <a:avLst/>
          </a:prstGeom>
          <a:noFill/>
        </p:spPr>
        <p:txBody>
          <a:bodyPr wrap="square" rtlCol="0">
            <a:spAutoFit/>
          </a:bodyPr>
          <a:lstStyle/>
          <a:p>
            <a:pPr algn="just"/>
            <a:r>
              <a:rPr lang="tr-TR" sz="2400" dirty="0"/>
              <a:t>	</a:t>
            </a:r>
            <a:r>
              <a:rPr lang="tr-TR" sz="2400" dirty="0" smtClean="0">
                <a:solidFill>
                  <a:schemeClr val="tx2"/>
                </a:solidFill>
              </a:rPr>
              <a:t>Yenilik </a:t>
            </a:r>
            <a:r>
              <a:rPr lang="tr-TR" sz="2400" dirty="0">
                <a:solidFill>
                  <a:schemeClr val="tx2"/>
                </a:solidFill>
              </a:rPr>
              <a:t>ve Eğitim Teknolojileri Genel Müdürlüğü arşivinden seçilen fotoğraflar derslerinizdeki görsel malzemeyi zenginleştirmek için artık EBA görsel modülünde. Zaman içerisinde öğretmenlerimizin de katılımıyla eğitimin görsel tarihine dönüşmesi planlanan bu modülde sizler için hazırlanan harita, grafik, animasyon ve simülasyonlar da yer alacak.</a:t>
            </a:r>
          </a:p>
        </p:txBody>
      </p:sp>
      <p:sp>
        <p:nvSpPr>
          <p:cNvPr id="11" name="Metin kutusu 10"/>
          <p:cNvSpPr txBox="1"/>
          <p:nvPr/>
        </p:nvSpPr>
        <p:spPr>
          <a:xfrm>
            <a:off x="5148065" y="1700808"/>
            <a:ext cx="3816423" cy="1938992"/>
          </a:xfrm>
          <a:prstGeom prst="rect">
            <a:avLst/>
          </a:prstGeom>
          <a:noFill/>
        </p:spPr>
        <p:txBody>
          <a:bodyPr wrap="square" rtlCol="0">
            <a:spAutoFit/>
          </a:bodyPr>
          <a:lstStyle/>
          <a:p>
            <a:pPr algn="just"/>
            <a:r>
              <a:rPr lang="tr-TR" sz="2400" dirty="0">
                <a:solidFill>
                  <a:schemeClr val="tx2"/>
                </a:solidFill>
              </a:rPr>
              <a:t> </a:t>
            </a:r>
            <a:r>
              <a:rPr lang="tr-TR" sz="2400" dirty="0" smtClean="0">
                <a:solidFill>
                  <a:schemeClr val="tx2"/>
                </a:solidFill>
              </a:rPr>
              <a:t>  Eğitimi </a:t>
            </a:r>
            <a:r>
              <a:rPr lang="tr-TR" sz="2400" dirty="0">
                <a:solidFill>
                  <a:schemeClr val="tx2"/>
                </a:solidFill>
              </a:rPr>
              <a:t>daha görsel hale getirmek için öğretmen, öğrenci ve velilerin kullanımına açılan bir modüldür.</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624" y="1351106"/>
            <a:ext cx="5079442" cy="292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131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193742" cy="646331"/>
          </a:xfrm>
          <a:prstGeom prst="rect">
            <a:avLst/>
          </a:prstGeom>
          <a:noFill/>
        </p:spPr>
        <p:txBody>
          <a:bodyPr wrap="none" rtlCol="0">
            <a:spAutoFit/>
          </a:bodyPr>
          <a:lstStyle/>
          <a:p>
            <a:r>
              <a:rPr lang="tr-TR" sz="3600" b="1" dirty="0" smtClean="0"/>
              <a:t>EBA SES</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568" y="618223"/>
            <a:ext cx="576064" cy="578529"/>
          </a:xfrm>
          <a:prstGeom prst="rect">
            <a:avLst/>
          </a:prstGeom>
        </p:spPr>
      </p:pic>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7409" y="1484784"/>
            <a:ext cx="7958884"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238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621167" cy="646331"/>
          </a:xfrm>
          <a:prstGeom prst="rect">
            <a:avLst/>
          </a:prstGeom>
          <a:noFill/>
        </p:spPr>
        <p:txBody>
          <a:bodyPr wrap="none" rtlCol="0">
            <a:spAutoFit/>
          </a:bodyPr>
          <a:lstStyle/>
          <a:p>
            <a:r>
              <a:rPr lang="tr-TR" sz="3600" b="1" dirty="0" smtClean="0"/>
              <a:t>EBA KİTAP</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568" y="618223"/>
            <a:ext cx="576064" cy="578529"/>
          </a:xfrm>
          <a:prstGeom prst="rect">
            <a:avLst/>
          </a:prstGeom>
        </p:spPr>
      </p:pic>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1435862"/>
            <a:ext cx="7704857" cy="511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35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732351" cy="646331"/>
          </a:xfrm>
          <a:prstGeom prst="rect">
            <a:avLst/>
          </a:prstGeom>
          <a:noFill/>
        </p:spPr>
        <p:txBody>
          <a:bodyPr wrap="none" rtlCol="0">
            <a:spAutoFit/>
          </a:bodyPr>
          <a:lstStyle/>
          <a:p>
            <a:r>
              <a:rPr lang="tr-TR" sz="3600" b="1" dirty="0" smtClean="0"/>
              <a:t>EBA DERGİ</a:t>
            </a:r>
            <a:endParaRPr lang="tr-TR"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64" y="619817"/>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1447043"/>
            <a:ext cx="7683660" cy="510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790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681329" cy="646331"/>
          </a:xfrm>
          <a:prstGeom prst="rect">
            <a:avLst/>
          </a:prstGeom>
          <a:noFill/>
        </p:spPr>
        <p:txBody>
          <a:bodyPr wrap="none" rtlCol="0">
            <a:spAutoFit/>
          </a:bodyPr>
          <a:lstStyle/>
          <a:p>
            <a:r>
              <a:rPr lang="tr-TR" sz="3600" b="1" dirty="0" smtClean="0"/>
              <a:t>EBA DOKÜMAN</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9919" y="560662"/>
            <a:ext cx="619713" cy="622365"/>
          </a:xfrm>
          <a:prstGeom prst="rect">
            <a:avLst/>
          </a:prstGeom>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424" y="1676068"/>
            <a:ext cx="7668000" cy="448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919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348481" cy="646331"/>
          </a:xfrm>
          <a:prstGeom prst="rect">
            <a:avLst/>
          </a:prstGeom>
          <a:noFill/>
        </p:spPr>
        <p:txBody>
          <a:bodyPr wrap="none" rtlCol="0">
            <a:spAutoFit/>
          </a:bodyPr>
          <a:lstStyle/>
          <a:p>
            <a:r>
              <a:rPr lang="tr-TR" sz="3600" b="1" dirty="0" smtClean="0"/>
              <a:t>EBA YARIŞMA</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528" y="618738"/>
            <a:ext cx="504056" cy="506213"/>
          </a:xfrm>
          <a:prstGeom prst="rect">
            <a:avLst/>
          </a:prstGeom>
        </p:spPr>
      </p:pic>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748" y="1412776"/>
            <a:ext cx="8763740" cy="500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67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8407" y="548680"/>
            <a:ext cx="8486041" cy="646331"/>
          </a:xfrm>
          <a:prstGeom prst="rect">
            <a:avLst/>
          </a:prstGeom>
          <a:noFill/>
        </p:spPr>
        <p:txBody>
          <a:bodyPr wrap="none" rtlCol="0">
            <a:spAutoFit/>
          </a:bodyPr>
          <a:lstStyle/>
          <a:p>
            <a:r>
              <a:rPr lang="tr-TR" sz="3600" b="1" dirty="0" smtClean="0"/>
              <a:t>EĞİTİM BİLİŞİM AĞI (EBA)’NIN AMACI</a:t>
            </a:r>
            <a:endParaRPr lang="tr-TR" sz="3600" dirty="0"/>
          </a:p>
        </p:txBody>
      </p:sp>
      <p:sp>
        <p:nvSpPr>
          <p:cNvPr id="3" name="Metin kutusu 2"/>
          <p:cNvSpPr txBox="1"/>
          <p:nvPr/>
        </p:nvSpPr>
        <p:spPr>
          <a:xfrm>
            <a:off x="251520" y="1700808"/>
            <a:ext cx="8640960" cy="3539430"/>
          </a:xfrm>
          <a:prstGeom prst="rect">
            <a:avLst/>
          </a:prstGeom>
          <a:noFill/>
        </p:spPr>
        <p:txBody>
          <a:bodyPr wrap="square" rtlCol="0">
            <a:spAutoFit/>
          </a:bodyPr>
          <a:lstStyle/>
          <a:p>
            <a:pPr algn="just"/>
            <a:r>
              <a:rPr lang="tr-TR" sz="2800" dirty="0" smtClean="0"/>
              <a:t>	</a:t>
            </a:r>
            <a:r>
              <a:rPr lang="tr-TR" sz="2800" dirty="0" smtClean="0">
                <a:solidFill>
                  <a:schemeClr val="tx2"/>
                </a:solidFill>
              </a:rPr>
              <a:t>Bu </a:t>
            </a:r>
            <a:r>
              <a:rPr lang="tr-TR" sz="2800" dirty="0">
                <a:solidFill>
                  <a:schemeClr val="tx2"/>
                </a:solidFill>
              </a:rPr>
              <a:t>platformun amacı; okulda, evde, kısacası ihtiyaç duyulan her yerde bilgi teknolojileri araçlarını kullanarak etkili materyal kullanımını destekleyip teknolojinin eğitime entegrasyonunu sağlamaktır. </a:t>
            </a:r>
            <a:r>
              <a:rPr lang="tr-TR" sz="2800" dirty="0" smtClean="0">
                <a:solidFill>
                  <a:schemeClr val="tx2"/>
                </a:solidFill>
              </a:rPr>
              <a:t>	</a:t>
            </a:r>
          </a:p>
          <a:p>
            <a:pPr algn="just"/>
            <a:endParaRPr lang="tr-TR" sz="2800" dirty="0">
              <a:solidFill>
                <a:schemeClr val="tx2"/>
              </a:solidFill>
            </a:endParaRPr>
          </a:p>
          <a:p>
            <a:pPr algn="just"/>
            <a:r>
              <a:rPr lang="tr-TR" sz="2800" dirty="0" smtClean="0">
                <a:solidFill>
                  <a:schemeClr val="tx2"/>
                </a:solidFill>
              </a:rPr>
              <a:t>	EBA</a:t>
            </a:r>
            <a:r>
              <a:rPr lang="tr-TR" sz="2800" dirty="0">
                <a:solidFill>
                  <a:schemeClr val="tx2"/>
                </a:solidFill>
              </a:rPr>
              <a:t>,  sınıf seviyelerine uygun, güvenilir ve doğru e-içerikler sunmak için oluşturulup geliştirilmeye devam etmektedir.</a:t>
            </a:r>
          </a:p>
        </p:txBody>
      </p:sp>
    </p:spTree>
    <p:extLst>
      <p:ext uri="{BB962C8B-B14F-4D97-AF65-F5344CB8AC3E}">
        <p14:creationId xmlns:p14="http://schemas.microsoft.com/office/powerpoint/2010/main" val="4074530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4886787" cy="646331"/>
          </a:xfrm>
          <a:prstGeom prst="rect">
            <a:avLst/>
          </a:prstGeom>
          <a:noFill/>
        </p:spPr>
        <p:txBody>
          <a:bodyPr wrap="none" rtlCol="0">
            <a:spAutoFit/>
          </a:bodyPr>
          <a:lstStyle/>
          <a:p>
            <a:r>
              <a:rPr lang="tr-TR" sz="3600" b="1" dirty="0" smtClean="0"/>
              <a:t>EBA UYGULAMALAR</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528" y="618738"/>
            <a:ext cx="504056" cy="506213"/>
          </a:xfrm>
          <a:prstGeom prst="rect">
            <a:avLst/>
          </a:prstGeom>
        </p:spPr>
      </p:pic>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1398840"/>
            <a:ext cx="8762400" cy="538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711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869503" cy="646331"/>
          </a:xfrm>
          <a:prstGeom prst="rect">
            <a:avLst/>
          </a:prstGeom>
          <a:noFill/>
        </p:spPr>
        <p:txBody>
          <a:bodyPr wrap="none" rtlCol="0">
            <a:spAutoFit/>
          </a:bodyPr>
          <a:lstStyle/>
          <a:p>
            <a:r>
              <a:rPr lang="tr-TR" sz="3600" b="1" dirty="0" smtClean="0"/>
              <a:t>EBA DOSYA</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528" y="618738"/>
            <a:ext cx="504056" cy="506213"/>
          </a:xfrm>
          <a:prstGeom prst="rect">
            <a:avLst/>
          </a:prstGeom>
        </p:spPr>
      </p:pic>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3047876"/>
            <a:ext cx="5976664" cy="373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1520" y="1268760"/>
            <a:ext cx="8640960" cy="1815882"/>
          </a:xfrm>
          <a:prstGeom prst="rect">
            <a:avLst/>
          </a:prstGeom>
          <a:noFill/>
        </p:spPr>
        <p:txBody>
          <a:bodyPr wrap="square" rtlCol="0">
            <a:spAutoFit/>
          </a:bodyPr>
          <a:lstStyle/>
          <a:p>
            <a:pPr algn="just"/>
            <a:r>
              <a:rPr lang="tr-TR" sz="2800" dirty="0">
                <a:solidFill>
                  <a:schemeClr val="tx2"/>
                </a:solidFill>
              </a:rPr>
              <a:t>EBA dosya ile öğretmenleriniz ve arkadaşlarınızla kolayca dosya paylaşabilir ve güvenli bir ortamda dosyalarınızı depolayabilirsiniz. Öğrencilerimizin kullanması için 1 GB’lık kotası bulunmaktadır.</a:t>
            </a:r>
            <a:endParaRPr lang="tr-TR" sz="2800" dirty="0">
              <a:solidFill>
                <a:schemeClr val="tx2"/>
              </a:solidFill>
            </a:endParaRPr>
          </a:p>
        </p:txBody>
      </p:sp>
    </p:spTree>
    <p:extLst>
      <p:ext uri="{BB962C8B-B14F-4D97-AF65-F5344CB8AC3E}">
        <p14:creationId xmlns:p14="http://schemas.microsoft.com/office/powerpoint/2010/main" val="3238546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1954381" cy="646331"/>
          </a:xfrm>
          <a:prstGeom prst="rect">
            <a:avLst/>
          </a:prstGeom>
          <a:noFill/>
        </p:spPr>
        <p:txBody>
          <a:bodyPr wrap="none" rtlCol="0">
            <a:spAutoFit/>
          </a:bodyPr>
          <a:lstStyle/>
          <a:p>
            <a:r>
              <a:rPr lang="tr-TR" sz="3600" b="1" dirty="0" smtClean="0"/>
              <a:t>E-KURS</a:t>
            </a:r>
            <a:endParaRPr lang="tr-TR" sz="3600" dirty="0"/>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2617" y="2192242"/>
            <a:ext cx="5098765" cy="459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1520" y="1268760"/>
            <a:ext cx="8640960" cy="954107"/>
          </a:xfrm>
          <a:prstGeom prst="rect">
            <a:avLst/>
          </a:prstGeom>
          <a:noFill/>
        </p:spPr>
        <p:txBody>
          <a:bodyPr wrap="square" rtlCol="0">
            <a:spAutoFit/>
          </a:bodyPr>
          <a:lstStyle/>
          <a:p>
            <a:pPr algn="just"/>
            <a:r>
              <a:rPr lang="tr-TR" sz="2800" dirty="0" smtClean="0">
                <a:solidFill>
                  <a:schemeClr val="tx2"/>
                </a:solidFill>
              </a:rPr>
              <a:t>Destekleme ve yetiştirme kursları ile ilgili iş ve işlemlerinizi buradan yapabilirsiniz.</a:t>
            </a:r>
            <a:endParaRPr lang="tr-TR" sz="2800" dirty="0">
              <a:solidFill>
                <a:schemeClr val="tx2"/>
              </a:solidFill>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616419"/>
            <a:ext cx="678639" cy="5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946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3604320" cy="646331"/>
          </a:xfrm>
          <a:prstGeom prst="rect">
            <a:avLst/>
          </a:prstGeom>
          <a:noFill/>
        </p:spPr>
        <p:txBody>
          <a:bodyPr wrap="none" rtlCol="0">
            <a:spAutoFit/>
          </a:bodyPr>
          <a:lstStyle/>
          <a:p>
            <a:r>
              <a:rPr lang="tr-TR" sz="3600" b="1" dirty="0" smtClean="0"/>
              <a:t>EBA ALT MENÜ</a:t>
            </a:r>
            <a:endParaRPr lang="tr-TR" sz="3600" dirty="0"/>
          </a:p>
        </p:txBody>
      </p:sp>
      <p:pic>
        <p:nvPicPr>
          <p:cNvPr id="1740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270" r="4044"/>
          <a:stretch/>
        </p:blipFill>
        <p:spPr bwMode="auto">
          <a:xfrm>
            <a:off x="35496" y="2866836"/>
            <a:ext cx="9000000" cy="2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1520" y="1268760"/>
            <a:ext cx="8640960" cy="954107"/>
          </a:xfrm>
          <a:prstGeom prst="rect">
            <a:avLst/>
          </a:prstGeom>
          <a:noFill/>
        </p:spPr>
        <p:txBody>
          <a:bodyPr wrap="square" rtlCol="0">
            <a:spAutoFit/>
          </a:bodyPr>
          <a:lstStyle/>
          <a:p>
            <a:pPr algn="just"/>
            <a:r>
              <a:rPr lang="tr-TR" sz="2800" dirty="0" smtClean="0">
                <a:solidFill>
                  <a:schemeClr val="tx2"/>
                </a:solidFill>
              </a:rPr>
              <a:t>EBA alt menüde verilen </a:t>
            </a:r>
            <a:r>
              <a:rPr lang="tr-TR" sz="2800" dirty="0" err="1" smtClean="0">
                <a:solidFill>
                  <a:schemeClr val="tx2"/>
                </a:solidFill>
              </a:rPr>
              <a:t>kısayollar</a:t>
            </a:r>
            <a:r>
              <a:rPr lang="tr-TR" sz="2800" dirty="0" smtClean="0">
                <a:solidFill>
                  <a:schemeClr val="tx2"/>
                </a:solidFill>
              </a:rPr>
              <a:t> sayesinde aşağıdaki linklere hızlı erişim sağlanmaktadır.</a:t>
            </a:r>
            <a:endParaRPr lang="tr-TR" sz="2800" dirty="0">
              <a:solidFill>
                <a:schemeClr val="tx2"/>
              </a:solidFill>
            </a:endParaRPr>
          </a:p>
        </p:txBody>
      </p:sp>
    </p:spTree>
    <p:extLst>
      <p:ext uri="{BB962C8B-B14F-4D97-AF65-F5344CB8AC3E}">
        <p14:creationId xmlns:p14="http://schemas.microsoft.com/office/powerpoint/2010/main" val="1576515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87624" y="548680"/>
            <a:ext cx="7348999" cy="646331"/>
          </a:xfrm>
          <a:prstGeom prst="rect">
            <a:avLst/>
          </a:prstGeom>
          <a:noFill/>
        </p:spPr>
        <p:txBody>
          <a:bodyPr wrap="none" rtlCol="0">
            <a:spAutoFit/>
          </a:bodyPr>
          <a:lstStyle/>
          <a:p>
            <a:r>
              <a:rPr lang="tr-TR" sz="3600" b="1" dirty="0" smtClean="0"/>
              <a:t>İÇERİK </a:t>
            </a:r>
            <a:r>
              <a:rPr lang="tr-TR" sz="3600" b="1" dirty="0" smtClean="0"/>
              <a:t>GELİŞTİRME ARAÇLARI</a:t>
            </a:r>
            <a:endParaRPr lang="tr-TR" sz="3600" dirty="0"/>
          </a:p>
        </p:txBody>
      </p:sp>
      <p:sp>
        <p:nvSpPr>
          <p:cNvPr id="3" name="Metin kutusu 2"/>
          <p:cNvSpPr txBox="1"/>
          <p:nvPr/>
        </p:nvSpPr>
        <p:spPr>
          <a:xfrm>
            <a:off x="251520" y="1268760"/>
            <a:ext cx="8640960" cy="1261884"/>
          </a:xfrm>
          <a:prstGeom prst="rect">
            <a:avLst/>
          </a:prstGeom>
          <a:noFill/>
        </p:spPr>
        <p:txBody>
          <a:bodyPr wrap="square" rtlCol="0">
            <a:spAutoFit/>
          </a:bodyPr>
          <a:lstStyle/>
          <a:p>
            <a:pPr algn="just"/>
            <a:r>
              <a:rPr lang="tr-TR" sz="2800" dirty="0" smtClean="0">
                <a:solidFill>
                  <a:schemeClr val="tx2"/>
                </a:solidFill>
              </a:rPr>
              <a:t>	</a:t>
            </a:r>
            <a:r>
              <a:rPr lang="tr-TR" sz="2400" dirty="0">
                <a:solidFill>
                  <a:schemeClr val="tx2"/>
                </a:solidFill>
              </a:rPr>
              <a:t>Artık e-içerik geliştirme çok kolay. Öğretmen  ve öğrencilerimiz kendi ihtiyaçları doğrultusundaki içerikleri kendi bakış açıları ile geliştirebilecek ve değiştirebilecekler.</a:t>
            </a:r>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8760" y="582580"/>
            <a:ext cx="576064" cy="578529"/>
          </a:xfrm>
          <a:prstGeom prst="rect">
            <a:avLst/>
          </a:prstGeom>
        </p:spPr>
      </p:pic>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2574928"/>
            <a:ext cx="5472608" cy="416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658667" y="3578240"/>
            <a:ext cx="3485333" cy="2246769"/>
          </a:xfrm>
          <a:prstGeom prst="rect">
            <a:avLst/>
          </a:prstGeom>
          <a:noFill/>
        </p:spPr>
        <p:txBody>
          <a:bodyPr wrap="square" rtlCol="0">
            <a:spAutoFit/>
          </a:bodyPr>
          <a:lstStyle/>
          <a:p>
            <a:pPr marL="342900" indent="-342900">
              <a:buFont typeface="Wingdings" pitchFamily="2" charset="2"/>
              <a:buChar char="§"/>
            </a:pPr>
            <a:r>
              <a:rPr lang="tr-TR" sz="2000" dirty="0">
                <a:solidFill>
                  <a:schemeClr val="tx2"/>
                </a:solidFill>
              </a:rPr>
              <a:t>EBA Sunum </a:t>
            </a:r>
            <a:r>
              <a:rPr lang="tr-TR" sz="2000" dirty="0" smtClean="0">
                <a:solidFill>
                  <a:schemeClr val="tx2"/>
                </a:solidFill>
              </a:rPr>
              <a:t>uygulaması</a:t>
            </a:r>
          </a:p>
          <a:p>
            <a:endParaRPr lang="tr-TR" sz="2000" dirty="0" smtClean="0">
              <a:solidFill>
                <a:schemeClr val="tx2"/>
              </a:solidFill>
            </a:endParaRPr>
          </a:p>
          <a:p>
            <a:pPr marL="342900" indent="-342900">
              <a:buFont typeface="Wingdings" pitchFamily="2" charset="2"/>
              <a:buChar char="§"/>
            </a:pPr>
            <a:r>
              <a:rPr lang="tr-TR" sz="2000" dirty="0" smtClean="0">
                <a:solidFill>
                  <a:schemeClr val="tx2"/>
                </a:solidFill>
              </a:rPr>
              <a:t>EBA </a:t>
            </a:r>
            <a:r>
              <a:rPr lang="tr-TR" sz="2000" dirty="0" err="1" smtClean="0">
                <a:solidFill>
                  <a:schemeClr val="tx2"/>
                </a:solidFill>
              </a:rPr>
              <a:t>ideaLStudio</a:t>
            </a:r>
            <a:endParaRPr lang="tr-TR" sz="2000" dirty="0" smtClean="0">
              <a:solidFill>
                <a:schemeClr val="tx2"/>
              </a:solidFill>
            </a:endParaRPr>
          </a:p>
          <a:p>
            <a:endParaRPr lang="tr-TR" sz="2000" dirty="0">
              <a:solidFill>
                <a:schemeClr val="tx2"/>
              </a:solidFill>
            </a:endParaRPr>
          </a:p>
          <a:p>
            <a:pPr marL="342900" indent="-342900">
              <a:buFont typeface="Wingdings" pitchFamily="2" charset="2"/>
              <a:buChar char="§"/>
            </a:pPr>
            <a:r>
              <a:rPr lang="tr-TR" sz="2000" dirty="0" smtClean="0">
                <a:solidFill>
                  <a:schemeClr val="tx2"/>
                </a:solidFill>
              </a:rPr>
              <a:t>EBA </a:t>
            </a:r>
            <a:r>
              <a:rPr lang="tr-TR" sz="2000" dirty="0" err="1" smtClean="0">
                <a:solidFill>
                  <a:schemeClr val="tx2"/>
                </a:solidFill>
              </a:rPr>
              <a:t>Etudyo</a:t>
            </a:r>
            <a:endParaRPr lang="tr-TR" sz="2000" dirty="0" smtClean="0">
              <a:solidFill>
                <a:schemeClr val="tx2"/>
              </a:solidFill>
            </a:endParaRPr>
          </a:p>
          <a:p>
            <a:endParaRPr lang="tr-TR" sz="2000" dirty="0">
              <a:solidFill>
                <a:schemeClr val="tx2"/>
              </a:solidFill>
            </a:endParaRPr>
          </a:p>
          <a:p>
            <a:pPr marL="342900" indent="-342900">
              <a:buFont typeface="Wingdings" pitchFamily="2" charset="2"/>
              <a:buChar char="§"/>
            </a:pPr>
            <a:r>
              <a:rPr lang="tr-TR" sz="2000" dirty="0" smtClean="0">
                <a:solidFill>
                  <a:schemeClr val="tx2"/>
                </a:solidFill>
              </a:rPr>
              <a:t>EBA </a:t>
            </a:r>
            <a:r>
              <a:rPr lang="tr-TR" sz="2000" dirty="0" err="1" smtClean="0">
                <a:solidFill>
                  <a:schemeClr val="tx2"/>
                </a:solidFill>
              </a:rPr>
              <a:t>Xerte</a:t>
            </a:r>
            <a:endParaRPr lang="tr-TR" sz="2000" dirty="0" smtClean="0">
              <a:solidFill>
                <a:schemeClr val="tx2"/>
              </a:solidFill>
            </a:endParaRPr>
          </a:p>
        </p:txBody>
      </p:sp>
    </p:spTree>
    <p:extLst>
      <p:ext uri="{BB962C8B-B14F-4D97-AF65-F5344CB8AC3E}">
        <p14:creationId xmlns:p14="http://schemas.microsoft.com/office/powerpoint/2010/main" val="2779410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73507" y="548680"/>
            <a:ext cx="6194837" cy="646331"/>
          </a:xfrm>
          <a:prstGeom prst="rect">
            <a:avLst/>
          </a:prstGeom>
          <a:noFill/>
        </p:spPr>
        <p:txBody>
          <a:bodyPr wrap="none" rtlCol="0">
            <a:spAutoFit/>
          </a:bodyPr>
          <a:lstStyle/>
          <a:p>
            <a:r>
              <a:rPr lang="tr-TR" sz="3600" b="1" dirty="0" smtClean="0"/>
              <a:t>EBA SUNUM UYGULAMASI</a:t>
            </a:r>
            <a:endParaRPr lang="tr-TR" sz="3600" b="1" dirty="0"/>
          </a:p>
        </p:txBody>
      </p:sp>
      <p:sp>
        <p:nvSpPr>
          <p:cNvPr id="3" name="Metin kutusu 2"/>
          <p:cNvSpPr txBox="1"/>
          <p:nvPr/>
        </p:nvSpPr>
        <p:spPr>
          <a:xfrm>
            <a:off x="251520" y="1268760"/>
            <a:ext cx="8640960" cy="2369880"/>
          </a:xfrm>
          <a:prstGeom prst="rect">
            <a:avLst/>
          </a:prstGeom>
          <a:noFill/>
        </p:spPr>
        <p:txBody>
          <a:bodyPr wrap="square" rtlCol="0">
            <a:spAutoFit/>
          </a:bodyPr>
          <a:lstStyle/>
          <a:p>
            <a:pPr algn="just"/>
            <a:r>
              <a:rPr lang="tr-TR" sz="2800" dirty="0" smtClean="0">
                <a:solidFill>
                  <a:schemeClr val="tx2"/>
                </a:solidFill>
              </a:rPr>
              <a:t>	</a:t>
            </a:r>
            <a:r>
              <a:rPr lang="tr-TR" sz="2400" dirty="0">
                <a:solidFill>
                  <a:schemeClr val="tx2"/>
                </a:solidFill>
              </a:rPr>
              <a:t>EBA Sunum uygulaması, kolay ve dinamik bir şekilde online sunumlar hazırlamanızı sağlar. Etkileyici efektler ve özellikler ile herkese hitap eden sunumları online hazırlayabilir, bulut depolama alanınıza kaydedip sunumlarınıza her yerden ulaşabilirsiniz. Sunumlarınızı PDF olarak kaydedip çevrimdışı olarak her yere taşıyabilirsiniz.</a:t>
            </a:r>
          </a:p>
        </p:txBody>
      </p:sp>
      <p:pic>
        <p:nvPicPr>
          <p:cNvPr id="29698" name="Picture 2" descr="EBA Sun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68" y="548680"/>
            <a:ext cx="701472" cy="701473"/>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55" y="3598974"/>
            <a:ext cx="8253889" cy="30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15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deaLStud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68" y="548680"/>
            <a:ext cx="701473" cy="70147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473507" y="548680"/>
            <a:ext cx="4399474" cy="646331"/>
          </a:xfrm>
          <a:prstGeom prst="rect">
            <a:avLst/>
          </a:prstGeom>
          <a:noFill/>
        </p:spPr>
        <p:txBody>
          <a:bodyPr wrap="none" rtlCol="0">
            <a:spAutoFit/>
          </a:bodyPr>
          <a:lstStyle/>
          <a:p>
            <a:r>
              <a:rPr lang="tr-TR" sz="3600" b="1" dirty="0" smtClean="0"/>
              <a:t>EBA IDEALSTUDIO</a:t>
            </a:r>
            <a:endParaRPr lang="tr-TR" sz="3600" b="1" dirty="0"/>
          </a:p>
        </p:txBody>
      </p:sp>
      <p:sp>
        <p:nvSpPr>
          <p:cNvPr id="3" name="Metin kutusu 2"/>
          <p:cNvSpPr txBox="1"/>
          <p:nvPr/>
        </p:nvSpPr>
        <p:spPr>
          <a:xfrm>
            <a:off x="251520" y="1268760"/>
            <a:ext cx="8640960" cy="2369880"/>
          </a:xfrm>
          <a:prstGeom prst="rect">
            <a:avLst/>
          </a:prstGeom>
          <a:noFill/>
        </p:spPr>
        <p:txBody>
          <a:bodyPr wrap="square" rtlCol="0">
            <a:spAutoFit/>
          </a:bodyPr>
          <a:lstStyle/>
          <a:p>
            <a:pPr algn="just"/>
            <a:r>
              <a:rPr lang="tr-TR" sz="2800" dirty="0" smtClean="0">
                <a:solidFill>
                  <a:schemeClr val="tx2"/>
                </a:solidFill>
              </a:rPr>
              <a:t>	</a:t>
            </a:r>
            <a:r>
              <a:rPr lang="tr-TR" sz="2400" dirty="0" err="1">
                <a:solidFill>
                  <a:schemeClr val="tx2"/>
                </a:solidFill>
              </a:rPr>
              <a:t>ideaLStudio</a:t>
            </a:r>
            <a:r>
              <a:rPr lang="tr-TR" sz="2400" dirty="0">
                <a:solidFill>
                  <a:schemeClr val="tx2"/>
                </a:solidFill>
              </a:rPr>
              <a:t> öğretmenlerimizin e-öğrenme içerikleri hazırlayabilmesi için seçtiğimiz bir içerik geliştirme aracıdır. </a:t>
            </a:r>
            <a:r>
              <a:rPr lang="tr-TR" sz="2400" dirty="0" err="1">
                <a:solidFill>
                  <a:schemeClr val="tx2"/>
                </a:solidFill>
              </a:rPr>
              <a:t>ideaLStudio</a:t>
            </a:r>
            <a:r>
              <a:rPr lang="tr-TR" sz="2400" dirty="0">
                <a:solidFill>
                  <a:schemeClr val="tx2"/>
                </a:solidFill>
              </a:rPr>
              <a:t> e-öğrenme içeriklerinin hızlı, kolay ve yüksek kalitede hazırlanmasına imkân veren Web tabanlı bir içerik oluşturma aracıdır. </a:t>
            </a:r>
            <a:r>
              <a:rPr lang="tr-TR" sz="2400" dirty="0" err="1">
                <a:solidFill>
                  <a:schemeClr val="tx2"/>
                </a:solidFill>
              </a:rPr>
              <a:t>ideaLStudio’yu</a:t>
            </a:r>
            <a:r>
              <a:rPr lang="tr-TR" sz="2400" dirty="0">
                <a:solidFill>
                  <a:schemeClr val="tx2"/>
                </a:solidFill>
              </a:rPr>
              <a:t> kullanmak için temel bilgisayar becerilerine sahip olmak yeterlidir.</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20873" y="3638640"/>
            <a:ext cx="5102252" cy="315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889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tudy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68" y="548680"/>
            <a:ext cx="701473" cy="70147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473507" y="548680"/>
            <a:ext cx="3194016" cy="646331"/>
          </a:xfrm>
          <a:prstGeom prst="rect">
            <a:avLst/>
          </a:prstGeom>
          <a:noFill/>
        </p:spPr>
        <p:txBody>
          <a:bodyPr wrap="none" rtlCol="0">
            <a:spAutoFit/>
          </a:bodyPr>
          <a:lstStyle/>
          <a:p>
            <a:r>
              <a:rPr lang="tr-TR" sz="3600" b="1" dirty="0" smtClean="0"/>
              <a:t>EBA ETUDYO</a:t>
            </a:r>
            <a:endParaRPr lang="tr-TR" sz="3600" b="1" dirty="0"/>
          </a:p>
        </p:txBody>
      </p:sp>
      <p:sp>
        <p:nvSpPr>
          <p:cNvPr id="3" name="Metin kutusu 2"/>
          <p:cNvSpPr txBox="1"/>
          <p:nvPr/>
        </p:nvSpPr>
        <p:spPr>
          <a:xfrm>
            <a:off x="251520" y="1268760"/>
            <a:ext cx="8640960" cy="2369880"/>
          </a:xfrm>
          <a:prstGeom prst="rect">
            <a:avLst/>
          </a:prstGeom>
          <a:noFill/>
        </p:spPr>
        <p:txBody>
          <a:bodyPr wrap="square" rtlCol="0">
            <a:spAutoFit/>
          </a:bodyPr>
          <a:lstStyle/>
          <a:p>
            <a:pPr algn="just"/>
            <a:r>
              <a:rPr lang="tr-TR" sz="2800" dirty="0" smtClean="0">
                <a:solidFill>
                  <a:schemeClr val="tx2"/>
                </a:solidFill>
              </a:rPr>
              <a:t>	</a:t>
            </a:r>
            <a:r>
              <a:rPr lang="tr-TR" sz="2400" dirty="0" err="1">
                <a:solidFill>
                  <a:schemeClr val="tx2"/>
                </a:solidFill>
              </a:rPr>
              <a:t>Etudyo</a:t>
            </a:r>
            <a:r>
              <a:rPr lang="tr-TR" sz="2400" dirty="0">
                <a:solidFill>
                  <a:schemeClr val="tx2"/>
                </a:solidFill>
              </a:rPr>
              <a:t> bir e-içerik geliştirme platformudur. Derslerinizi zenginleştirmek için bu platformu kullanarak kendi e-içeriklerinizi kolayca üretebilirsiniz. İçinde zengin imaj, video ve etkileşim gibi öğelerin bulunduğu geniş kütüphaneden faydalanabilirsiniz. E-içeriklerinizi paylaşabilir ve paylaşılan </a:t>
            </a:r>
            <a:r>
              <a:rPr lang="tr-TR" sz="2400" dirty="0" smtClean="0">
                <a:solidFill>
                  <a:schemeClr val="tx2"/>
                </a:solidFill>
              </a:rPr>
              <a:t>diğer e-içeriklere </a:t>
            </a:r>
            <a:r>
              <a:rPr lang="tr-TR" sz="2400" dirty="0">
                <a:solidFill>
                  <a:schemeClr val="tx2"/>
                </a:solidFill>
              </a:rPr>
              <a:t>de ulaşabilirsiniz.</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593584"/>
            <a:ext cx="5184576" cy="321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115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Xer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68" y="548680"/>
            <a:ext cx="701474" cy="70147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473507" y="548680"/>
            <a:ext cx="2809295" cy="646331"/>
          </a:xfrm>
          <a:prstGeom prst="rect">
            <a:avLst/>
          </a:prstGeom>
          <a:noFill/>
        </p:spPr>
        <p:txBody>
          <a:bodyPr wrap="none" rtlCol="0">
            <a:spAutoFit/>
          </a:bodyPr>
          <a:lstStyle/>
          <a:p>
            <a:r>
              <a:rPr lang="tr-TR" sz="3600" b="1" dirty="0" smtClean="0"/>
              <a:t>EBA XERTE</a:t>
            </a:r>
            <a:endParaRPr lang="tr-TR" sz="3600" b="1" dirty="0"/>
          </a:p>
        </p:txBody>
      </p:sp>
      <p:sp>
        <p:nvSpPr>
          <p:cNvPr id="3" name="Metin kutusu 2"/>
          <p:cNvSpPr txBox="1"/>
          <p:nvPr/>
        </p:nvSpPr>
        <p:spPr>
          <a:xfrm>
            <a:off x="251520" y="1268760"/>
            <a:ext cx="8640960" cy="2369880"/>
          </a:xfrm>
          <a:prstGeom prst="rect">
            <a:avLst/>
          </a:prstGeom>
          <a:noFill/>
        </p:spPr>
        <p:txBody>
          <a:bodyPr wrap="square" rtlCol="0">
            <a:spAutoFit/>
          </a:bodyPr>
          <a:lstStyle/>
          <a:p>
            <a:pPr algn="just"/>
            <a:r>
              <a:rPr lang="tr-TR" sz="2800" dirty="0" smtClean="0">
                <a:solidFill>
                  <a:schemeClr val="tx2"/>
                </a:solidFill>
              </a:rPr>
              <a:t>	</a:t>
            </a:r>
            <a:r>
              <a:rPr lang="tr-TR" sz="2400" dirty="0" err="1">
                <a:solidFill>
                  <a:schemeClr val="tx2"/>
                </a:solidFill>
              </a:rPr>
              <a:t>Xerte</a:t>
            </a:r>
            <a:r>
              <a:rPr lang="tr-TR" sz="2400" dirty="0">
                <a:solidFill>
                  <a:schemeClr val="tx2"/>
                </a:solidFill>
              </a:rPr>
              <a:t> Çevrimiçi İçerik Geliştirme Editörü ile herkes hızlı ve kolay bir şekilde web tabanlı interaktif öğrenme materyalleri oluşturabilmektedir. Oluşturulan içerikler HTML5 uyumlu tüm cihazlarda çalışabilmekte ve duyarlı şablonları ile içerik hem küçük ekranlara hem de büyük ekranlı bilgisayarlara uyumlu hale gelmektedir.</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62" y="3539149"/>
            <a:ext cx="5044876" cy="327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055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484672" cy="646331"/>
          </a:xfrm>
          <a:prstGeom prst="rect">
            <a:avLst/>
          </a:prstGeom>
          <a:noFill/>
        </p:spPr>
        <p:txBody>
          <a:bodyPr wrap="none" rtlCol="0">
            <a:spAutoFit/>
          </a:bodyPr>
          <a:lstStyle/>
          <a:p>
            <a:r>
              <a:rPr lang="tr-TR" sz="3600" b="1" dirty="0" smtClean="0"/>
              <a:t>SORU - CEVAP</a:t>
            </a:r>
            <a:endParaRPr lang="tr-TR" sz="3600" dirty="0"/>
          </a:p>
        </p:txBody>
      </p:sp>
      <p:pic>
        <p:nvPicPr>
          <p:cNvPr id="33794" name="Picture 2" descr="http://3.bp.blogspot.com/-9rq31CLGC8g/VTbpI3buVAI/AAAAAAAAFnk/MMmvXU4E9lM/s320/seo-soru-cev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329" y="2127694"/>
            <a:ext cx="3551341" cy="310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9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7682424" cy="646331"/>
          </a:xfrm>
          <a:prstGeom prst="rect">
            <a:avLst/>
          </a:prstGeom>
          <a:noFill/>
        </p:spPr>
        <p:txBody>
          <a:bodyPr wrap="none" rtlCol="0">
            <a:spAutoFit/>
          </a:bodyPr>
          <a:lstStyle/>
          <a:p>
            <a:r>
              <a:rPr lang="tr-TR" sz="3600" b="1" dirty="0" smtClean="0"/>
              <a:t>NEDEN EĞİTİM BİLİŞİM AĞI (EBA)</a:t>
            </a:r>
            <a:endParaRPr lang="tr-TR" sz="3600" dirty="0"/>
          </a:p>
        </p:txBody>
      </p:sp>
      <p:sp>
        <p:nvSpPr>
          <p:cNvPr id="3" name="Metin kutusu 2"/>
          <p:cNvSpPr txBox="1"/>
          <p:nvPr/>
        </p:nvSpPr>
        <p:spPr>
          <a:xfrm>
            <a:off x="251520" y="1406381"/>
            <a:ext cx="8640960" cy="5262979"/>
          </a:xfrm>
          <a:prstGeom prst="rect">
            <a:avLst/>
          </a:prstGeom>
          <a:noFill/>
        </p:spPr>
        <p:txBody>
          <a:bodyPr wrap="square" rtlCol="0">
            <a:spAutoFit/>
          </a:bodyPr>
          <a:lstStyle/>
          <a:p>
            <a:pPr marL="457200" indent="-457200" algn="just">
              <a:buFont typeface="Wingdings" pitchFamily="2" charset="2"/>
              <a:buChar char="§"/>
            </a:pPr>
            <a:r>
              <a:rPr lang="tr-TR" sz="2800" dirty="0" smtClean="0">
                <a:solidFill>
                  <a:schemeClr val="tx2"/>
                </a:solidFill>
              </a:rPr>
              <a:t>Farklı</a:t>
            </a:r>
            <a:r>
              <a:rPr lang="tr-TR" sz="2800" dirty="0">
                <a:solidFill>
                  <a:schemeClr val="tx2"/>
                </a:solidFill>
              </a:rPr>
              <a:t>, zengin ve eğitici içerik­ler sunmak</a:t>
            </a:r>
            <a:r>
              <a:rPr lang="tr-TR" sz="2800" dirty="0" smtClean="0">
                <a:solidFill>
                  <a:schemeClr val="tx2"/>
                </a:solidFill>
              </a:rPr>
              <a:t>,</a:t>
            </a:r>
          </a:p>
          <a:p>
            <a:pPr marL="457200" indent="-457200" algn="just">
              <a:buFont typeface="Wingdings" pitchFamily="2" charset="2"/>
              <a:buChar char="§"/>
            </a:pPr>
            <a:r>
              <a:rPr lang="tr-TR" sz="2800" dirty="0">
                <a:solidFill>
                  <a:schemeClr val="tx2"/>
                </a:solidFill>
              </a:rPr>
              <a:t>Bilişim kültürünü yaygınlaştı­rarak eğitimde kullanılmasını sağlamak,</a:t>
            </a:r>
          </a:p>
          <a:p>
            <a:pPr marL="457200" indent="-457200" algn="just">
              <a:buFont typeface="Wingdings" pitchFamily="2" charset="2"/>
              <a:buChar char="§"/>
            </a:pPr>
            <a:r>
              <a:rPr lang="tr-TR" sz="2800" dirty="0">
                <a:solidFill>
                  <a:schemeClr val="tx2"/>
                </a:solidFill>
              </a:rPr>
              <a:t>İçerikle ilgili ihtiyaçlarınıza ce­vap vermek</a:t>
            </a:r>
            <a:r>
              <a:rPr lang="tr-TR" sz="2800" dirty="0" smtClean="0">
                <a:solidFill>
                  <a:schemeClr val="tx2"/>
                </a:solidFill>
              </a:rPr>
              <a:t>,</a:t>
            </a:r>
          </a:p>
          <a:p>
            <a:pPr marL="457200" indent="-457200" algn="just">
              <a:buFont typeface="Wingdings" pitchFamily="2" charset="2"/>
              <a:buChar char="§"/>
            </a:pPr>
            <a:r>
              <a:rPr lang="tr-TR" sz="2800" dirty="0">
                <a:solidFill>
                  <a:schemeClr val="tx2"/>
                </a:solidFill>
              </a:rPr>
              <a:t>Sosyal ağ yapısıyla bilgi alış­verişinde bulunmak</a:t>
            </a:r>
            <a:r>
              <a:rPr lang="tr-TR" sz="2800" dirty="0" smtClean="0">
                <a:solidFill>
                  <a:schemeClr val="tx2"/>
                </a:solidFill>
              </a:rPr>
              <a:t>,</a:t>
            </a:r>
          </a:p>
          <a:p>
            <a:pPr marL="457200" indent="-457200" algn="just">
              <a:buFont typeface="Wingdings" pitchFamily="2" charset="2"/>
              <a:buChar char="§"/>
            </a:pPr>
            <a:r>
              <a:rPr lang="tr-TR" sz="2800" dirty="0">
                <a:solidFill>
                  <a:schemeClr val="tx2"/>
                </a:solidFill>
              </a:rPr>
              <a:t>Zengin ve gittikçe büyüyen ar­şiviyle derslere katkı sağla­mak</a:t>
            </a:r>
            <a:r>
              <a:rPr lang="tr-TR" sz="2800" dirty="0" smtClean="0">
                <a:solidFill>
                  <a:schemeClr val="tx2"/>
                </a:solidFill>
              </a:rPr>
              <a:t>,</a:t>
            </a:r>
          </a:p>
          <a:p>
            <a:pPr marL="457200" indent="-457200" algn="just">
              <a:buFont typeface="Wingdings" pitchFamily="2" charset="2"/>
              <a:buChar char="§"/>
            </a:pPr>
            <a:r>
              <a:rPr lang="tr-TR" sz="2800" dirty="0">
                <a:solidFill>
                  <a:schemeClr val="tx2"/>
                </a:solidFill>
              </a:rPr>
              <a:t>Farklı öğrenme stillerine (sözel, görsel, sayısal, sosyal, bireysel, işitsel öğrenme) </a:t>
            </a:r>
            <a:r>
              <a:rPr lang="de-DE" sz="2800" dirty="0" err="1" smtClean="0">
                <a:solidFill>
                  <a:schemeClr val="tx2"/>
                </a:solidFill>
              </a:rPr>
              <a:t>sa­hip</a:t>
            </a:r>
            <a:r>
              <a:rPr lang="de-DE" sz="2800" dirty="0" smtClean="0">
                <a:solidFill>
                  <a:schemeClr val="tx2"/>
                </a:solidFill>
              </a:rPr>
              <a:t> </a:t>
            </a:r>
            <a:r>
              <a:rPr lang="tr-TR" sz="2800" dirty="0">
                <a:solidFill>
                  <a:schemeClr val="tx2"/>
                </a:solidFill>
              </a:rPr>
              <a:t>öğrencileri de kapsamak</a:t>
            </a:r>
            <a:r>
              <a:rPr lang="tr-TR" sz="2800" dirty="0" smtClean="0">
                <a:solidFill>
                  <a:schemeClr val="tx2"/>
                </a:solidFill>
              </a:rPr>
              <a:t>,</a:t>
            </a:r>
          </a:p>
          <a:p>
            <a:pPr marL="457200" indent="-457200" algn="just">
              <a:buFont typeface="Wingdings" pitchFamily="2" charset="2"/>
              <a:buChar char="§"/>
            </a:pPr>
            <a:r>
              <a:rPr lang="tr-TR" sz="2800" dirty="0">
                <a:solidFill>
                  <a:schemeClr val="tx2"/>
                </a:solidFill>
              </a:rPr>
              <a:t>Bütün öğretmenleri ortak bir paydada buluşturarak eğitime el birliğiyle yön vermelerini sağlamaktır.</a:t>
            </a:r>
          </a:p>
        </p:txBody>
      </p:sp>
    </p:spTree>
    <p:extLst>
      <p:ext uri="{BB962C8B-B14F-4D97-AF65-F5344CB8AC3E}">
        <p14:creationId xmlns:p14="http://schemas.microsoft.com/office/powerpoint/2010/main" val="35765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3228769" cy="646331"/>
          </a:xfrm>
          <a:prstGeom prst="rect">
            <a:avLst/>
          </a:prstGeom>
          <a:noFill/>
        </p:spPr>
        <p:txBody>
          <a:bodyPr wrap="none" rtlCol="0">
            <a:spAutoFit/>
          </a:bodyPr>
          <a:lstStyle/>
          <a:p>
            <a:r>
              <a:rPr lang="tr-TR" sz="3600" b="1" dirty="0"/>
              <a:t>EBA’YA GİRİŞ</a:t>
            </a:r>
            <a:endParaRPr lang="tr-TR" sz="3600" dirty="0"/>
          </a:p>
        </p:txBody>
      </p:sp>
      <p:sp>
        <p:nvSpPr>
          <p:cNvPr id="10" name="Metin kutusu 9"/>
          <p:cNvSpPr txBox="1"/>
          <p:nvPr/>
        </p:nvSpPr>
        <p:spPr>
          <a:xfrm>
            <a:off x="251520" y="1124744"/>
            <a:ext cx="8784976" cy="1338828"/>
          </a:xfrm>
          <a:prstGeom prst="rect">
            <a:avLst/>
          </a:prstGeom>
          <a:noFill/>
        </p:spPr>
        <p:txBody>
          <a:bodyPr wrap="square" rtlCol="0">
            <a:spAutoFit/>
          </a:bodyPr>
          <a:lstStyle/>
          <a:p>
            <a:pPr marL="457200" indent="-457200">
              <a:buFont typeface="Wingdings" pitchFamily="2" charset="2"/>
              <a:buChar char="§"/>
            </a:pPr>
            <a:r>
              <a:rPr lang="tr-TR" sz="2700" b="1" dirty="0" smtClean="0">
                <a:solidFill>
                  <a:schemeClr val="tx2"/>
                </a:solidFill>
              </a:rPr>
              <a:t>EBA ana sayfasındaki </a:t>
            </a:r>
            <a:r>
              <a:rPr lang="tr-TR" sz="2700" b="1" dirty="0" err="1" smtClean="0">
                <a:solidFill>
                  <a:schemeClr val="tx2"/>
                </a:solidFill>
              </a:rPr>
              <a:t>giriş’e</a:t>
            </a:r>
            <a:r>
              <a:rPr lang="tr-TR" sz="2700" b="1" dirty="0" smtClean="0">
                <a:solidFill>
                  <a:schemeClr val="tx2"/>
                </a:solidFill>
              </a:rPr>
              <a:t> tıklayarak aşağıdaki ekrana ulaşılır, bu ekrandan ‘E-Okul Bilgileri ile Giriş’ seçilerek sisteme giriş yapabilirsiniz.</a:t>
            </a:r>
            <a:endParaRPr lang="tr-TR" sz="2700" dirty="0">
              <a:solidFill>
                <a:schemeClr val="tx2"/>
              </a:solidFill>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2564903"/>
            <a:ext cx="8496944"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9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4903907" cy="646331"/>
          </a:xfrm>
          <a:prstGeom prst="rect">
            <a:avLst/>
          </a:prstGeom>
          <a:noFill/>
        </p:spPr>
        <p:txBody>
          <a:bodyPr wrap="none" rtlCol="0">
            <a:spAutoFit/>
          </a:bodyPr>
          <a:lstStyle/>
          <a:p>
            <a:r>
              <a:rPr lang="tr-TR" sz="3600" b="1" dirty="0" smtClean="0"/>
              <a:t>EBA VERSİYONLARI</a:t>
            </a:r>
            <a:endParaRPr lang="tr-TR" sz="36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01" y="1825976"/>
            <a:ext cx="8076047" cy="167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251520" y="1268760"/>
            <a:ext cx="8479116" cy="523220"/>
          </a:xfrm>
          <a:prstGeom prst="rect">
            <a:avLst/>
          </a:prstGeom>
          <a:noFill/>
        </p:spPr>
        <p:txBody>
          <a:bodyPr wrap="none" rtlCol="0">
            <a:spAutoFit/>
          </a:bodyPr>
          <a:lstStyle/>
          <a:p>
            <a:r>
              <a:rPr lang="tr-TR" sz="2800" b="1" dirty="0">
                <a:solidFill>
                  <a:schemeClr val="tx2"/>
                </a:solidFill>
              </a:rPr>
              <a:t>Eğitim Bilişim Ağı (EBA</a:t>
            </a:r>
            <a:r>
              <a:rPr lang="tr-TR" sz="2800" b="1" dirty="0" smtClean="0">
                <a:solidFill>
                  <a:schemeClr val="tx2"/>
                </a:solidFill>
              </a:rPr>
              <a:t>) Versiyon 1 (2012 – 2015)</a:t>
            </a:r>
            <a:endParaRPr lang="tr-TR" sz="2800" dirty="0">
              <a:solidFill>
                <a:schemeClr val="tx2"/>
              </a:solidFill>
            </a:endParaRPr>
          </a:p>
        </p:txBody>
      </p:sp>
      <p:sp>
        <p:nvSpPr>
          <p:cNvPr id="8" name="Metin kutusu 7"/>
          <p:cNvSpPr txBox="1"/>
          <p:nvPr/>
        </p:nvSpPr>
        <p:spPr>
          <a:xfrm>
            <a:off x="251519" y="3573016"/>
            <a:ext cx="8479116" cy="523220"/>
          </a:xfrm>
          <a:prstGeom prst="rect">
            <a:avLst/>
          </a:prstGeom>
          <a:noFill/>
        </p:spPr>
        <p:txBody>
          <a:bodyPr wrap="none" rtlCol="0">
            <a:spAutoFit/>
          </a:bodyPr>
          <a:lstStyle/>
          <a:p>
            <a:r>
              <a:rPr lang="tr-TR" sz="2800" b="1" dirty="0">
                <a:solidFill>
                  <a:schemeClr val="tx2"/>
                </a:solidFill>
              </a:rPr>
              <a:t>Eğitim Bilişim Ağı (EBA</a:t>
            </a:r>
            <a:r>
              <a:rPr lang="tr-TR" sz="2800" b="1" dirty="0" smtClean="0">
                <a:solidFill>
                  <a:schemeClr val="tx2"/>
                </a:solidFill>
              </a:rPr>
              <a:t>) Versiyon 2 (2015 - 2016)</a:t>
            </a:r>
            <a:endParaRPr lang="tr-TR" sz="2800" dirty="0">
              <a:solidFill>
                <a:schemeClr val="tx2"/>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682" y="4057122"/>
            <a:ext cx="7225718" cy="275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80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4903907" cy="646331"/>
          </a:xfrm>
          <a:prstGeom prst="rect">
            <a:avLst/>
          </a:prstGeom>
          <a:noFill/>
        </p:spPr>
        <p:txBody>
          <a:bodyPr wrap="none" rtlCol="0">
            <a:spAutoFit/>
          </a:bodyPr>
          <a:lstStyle/>
          <a:p>
            <a:r>
              <a:rPr lang="tr-TR" sz="3600" b="1" dirty="0" smtClean="0"/>
              <a:t>EBA VERSİYONLARI</a:t>
            </a:r>
            <a:endParaRPr lang="tr-TR" sz="3600" dirty="0"/>
          </a:p>
        </p:txBody>
      </p:sp>
      <p:sp>
        <p:nvSpPr>
          <p:cNvPr id="7" name="Metin kutusu 6"/>
          <p:cNvSpPr txBox="1"/>
          <p:nvPr/>
        </p:nvSpPr>
        <p:spPr>
          <a:xfrm>
            <a:off x="251520" y="1268760"/>
            <a:ext cx="8216224" cy="523220"/>
          </a:xfrm>
          <a:prstGeom prst="rect">
            <a:avLst/>
          </a:prstGeom>
          <a:noFill/>
        </p:spPr>
        <p:txBody>
          <a:bodyPr wrap="none" rtlCol="0">
            <a:spAutoFit/>
          </a:bodyPr>
          <a:lstStyle/>
          <a:p>
            <a:r>
              <a:rPr lang="tr-TR" sz="2800" b="1" dirty="0">
                <a:solidFill>
                  <a:schemeClr val="tx2"/>
                </a:solidFill>
              </a:rPr>
              <a:t>Eğitim Bilişim Ağı (EBA</a:t>
            </a:r>
            <a:r>
              <a:rPr lang="tr-TR" sz="2800" b="1" dirty="0" smtClean="0">
                <a:solidFill>
                  <a:schemeClr val="tx2"/>
                </a:solidFill>
              </a:rPr>
              <a:t>) Versiyon 3 (2016 – ….)</a:t>
            </a:r>
            <a:endParaRPr lang="tr-TR" sz="28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48" y="2132856"/>
            <a:ext cx="875347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18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2364750" cy="646331"/>
          </a:xfrm>
          <a:prstGeom prst="rect">
            <a:avLst/>
          </a:prstGeom>
          <a:noFill/>
        </p:spPr>
        <p:txBody>
          <a:bodyPr wrap="none" rtlCol="0">
            <a:spAutoFit/>
          </a:bodyPr>
          <a:lstStyle/>
          <a:p>
            <a:r>
              <a:rPr lang="tr-TR" sz="3600" b="1" dirty="0" smtClean="0"/>
              <a:t>YENİ EBA</a:t>
            </a:r>
            <a:endParaRPr lang="tr-TR" sz="3600" dirty="0"/>
          </a:p>
        </p:txBody>
      </p:sp>
      <p:sp>
        <p:nvSpPr>
          <p:cNvPr id="3" name="Metin kutusu 2"/>
          <p:cNvSpPr txBox="1"/>
          <p:nvPr/>
        </p:nvSpPr>
        <p:spPr>
          <a:xfrm>
            <a:off x="251520" y="1196752"/>
            <a:ext cx="8640960" cy="1815882"/>
          </a:xfrm>
          <a:prstGeom prst="rect">
            <a:avLst/>
          </a:prstGeom>
          <a:noFill/>
        </p:spPr>
        <p:txBody>
          <a:bodyPr wrap="square" rtlCol="0">
            <a:spAutoFit/>
          </a:bodyPr>
          <a:lstStyle/>
          <a:p>
            <a:pPr algn="just"/>
            <a:r>
              <a:rPr lang="tr-TR" sz="2800" dirty="0" smtClean="0">
                <a:solidFill>
                  <a:schemeClr val="tx2"/>
                </a:solidFill>
              </a:rPr>
              <a:t>Yeni EBA üç modül üzerine inşa edilmiştir.</a:t>
            </a:r>
          </a:p>
          <a:p>
            <a:pPr algn="just"/>
            <a:r>
              <a:rPr lang="tr-TR" sz="2800" dirty="0">
                <a:solidFill>
                  <a:schemeClr val="tx2"/>
                </a:solidFill>
              </a:rPr>
              <a:t>	</a:t>
            </a:r>
            <a:r>
              <a:rPr lang="tr-TR" sz="2800" dirty="0" smtClean="0">
                <a:solidFill>
                  <a:schemeClr val="tx2"/>
                </a:solidFill>
              </a:rPr>
              <a:t>1. EBA Ders</a:t>
            </a:r>
          </a:p>
          <a:p>
            <a:pPr algn="just"/>
            <a:r>
              <a:rPr lang="tr-TR" sz="2800" dirty="0">
                <a:solidFill>
                  <a:schemeClr val="tx2"/>
                </a:solidFill>
              </a:rPr>
              <a:t>	</a:t>
            </a:r>
            <a:r>
              <a:rPr lang="tr-TR" sz="2800" dirty="0" smtClean="0">
                <a:solidFill>
                  <a:schemeClr val="tx2"/>
                </a:solidFill>
              </a:rPr>
              <a:t>2. Paylaşım</a:t>
            </a:r>
          </a:p>
          <a:p>
            <a:pPr algn="just"/>
            <a:r>
              <a:rPr lang="tr-TR" sz="2800" dirty="0">
                <a:solidFill>
                  <a:schemeClr val="tx2"/>
                </a:solidFill>
              </a:rPr>
              <a:t>	</a:t>
            </a:r>
            <a:r>
              <a:rPr lang="tr-TR" sz="2800" dirty="0" smtClean="0">
                <a:solidFill>
                  <a:schemeClr val="tx2"/>
                </a:solidFill>
              </a:rPr>
              <a:t>3. Uygulamalar</a:t>
            </a:r>
            <a:endParaRPr lang="tr-TR" sz="2800" dirty="0">
              <a:solidFill>
                <a:schemeClr val="tx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996952"/>
            <a:ext cx="806274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45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065776" cy="646331"/>
          </a:xfrm>
          <a:prstGeom prst="rect">
            <a:avLst/>
          </a:prstGeom>
          <a:noFill/>
        </p:spPr>
        <p:txBody>
          <a:bodyPr wrap="none" rtlCol="0">
            <a:spAutoFit/>
          </a:bodyPr>
          <a:lstStyle/>
          <a:p>
            <a:r>
              <a:rPr lang="tr-TR" sz="3600" b="1" dirty="0" smtClean="0"/>
              <a:t>1. EBA DERS</a:t>
            </a:r>
            <a:endParaRPr lang="tr-TR" sz="3600" dirty="0"/>
          </a:p>
        </p:txBody>
      </p:sp>
      <p:sp>
        <p:nvSpPr>
          <p:cNvPr id="3" name="Metin kutusu 2"/>
          <p:cNvSpPr txBox="1"/>
          <p:nvPr/>
        </p:nvSpPr>
        <p:spPr>
          <a:xfrm>
            <a:off x="251520" y="1268760"/>
            <a:ext cx="8640960" cy="1815882"/>
          </a:xfrm>
          <a:prstGeom prst="rect">
            <a:avLst/>
          </a:prstGeom>
          <a:noFill/>
        </p:spPr>
        <p:txBody>
          <a:bodyPr wrap="square" rtlCol="0">
            <a:spAutoFit/>
          </a:bodyPr>
          <a:lstStyle/>
          <a:p>
            <a:pPr algn="just"/>
            <a:r>
              <a:rPr lang="tr-TR" sz="2800" dirty="0" smtClean="0">
                <a:solidFill>
                  <a:schemeClr val="tx2"/>
                </a:solidFill>
              </a:rPr>
              <a:t>	EBA </a:t>
            </a:r>
            <a:r>
              <a:rPr lang="tr-TR" sz="2800" dirty="0">
                <a:solidFill>
                  <a:schemeClr val="tx2"/>
                </a:solidFill>
              </a:rPr>
              <a:t>Ders </a:t>
            </a:r>
            <a:r>
              <a:rPr lang="tr-TR" sz="2800" dirty="0" smtClean="0">
                <a:solidFill>
                  <a:schemeClr val="tx2"/>
                </a:solidFill>
              </a:rPr>
              <a:t>ile öğrencilerimiz, mevcut </a:t>
            </a:r>
            <a:r>
              <a:rPr lang="tr-TR" sz="2800" dirty="0">
                <a:solidFill>
                  <a:schemeClr val="tx2"/>
                </a:solidFill>
              </a:rPr>
              <a:t>öğretim programlarının içeriklerine kolaylıkla </a:t>
            </a:r>
            <a:r>
              <a:rPr lang="tr-TR" sz="2800" dirty="0" smtClean="0">
                <a:solidFill>
                  <a:schemeClr val="tx2"/>
                </a:solidFill>
              </a:rPr>
              <a:t>erişilebilecek</a:t>
            </a:r>
            <a:r>
              <a:rPr lang="tr-TR" sz="2800" dirty="0">
                <a:solidFill>
                  <a:schemeClr val="tx2"/>
                </a:solidFill>
              </a:rPr>
              <a:t>, konu anlatımları, sınavlar, çalışmalarım, kitaplarım </a:t>
            </a:r>
            <a:r>
              <a:rPr lang="tr-TR" sz="2800" dirty="0" err="1">
                <a:solidFill>
                  <a:schemeClr val="tx2"/>
                </a:solidFill>
              </a:rPr>
              <a:t>v.b</a:t>
            </a:r>
            <a:r>
              <a:rPr lang="tr-TR" sz="2800" dirty="0">
                <a:solidFill>
                  <a:schemeClr val="tx2"/>
                </a:solidFill>
              </a:rPr>
              <a:t> işlemleri dijital olarak görebileceklerdir.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6186" y="3068482"/>
            <a:ext cx="7217533" cy="374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658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f">
  <a:themeElements>
    <a:clrScheme name="Perspektif">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f">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532</TotalTime>
  <Words>536</Words>
  <Application>Microsoft Office PowerPoint</Application>
  <PresentationFormat>Ekran Gösterisi (4:3)</PresentationFormat>
  <Paragraphs>111</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Perspektif</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bilisimizle</dc:creator>
  <cp:lastModifiedBy>xalfaa</cp:lastModifiedBy>
  <cp:revision>127</cp:revision>
  <dcterms:created xsi:type="dcterms:W3CDTF">2016-02-28T15:56:15Z</dcterms:created>
  <dcterms:modified xsi:type="dcterms:W3CDTF">2017-02-22T14:20:30Z</dcterms:modified>
</cp:coreProperties>
</file>